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545" autoAdjust="0"/>
  </p:normalViewPr>
  <p:slideViewPr>
    <p:cSldViewPr>
      <p:cViewPr varScale="1">
        <p:scale>
          <a:sx n="59" d="100"/>
          <a:sy n="59" d="100"/>
        </p:scale>
        <p:origin x="171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A2B5D6-7EC2-4ABC-951B-BFF2175BE191}" type="datetimeFigureOut">
              <a:rPr lang="en-US" smtClean="0"/>
              <a:pPr/>
              <a:t>12/17/2020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FD29F-7B9A-4CFB-B3DD-F7627054121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work of the Cyber Security officer is to establish and provide security in the development phase of software systems, networks, and data centers. The cyber Security officers also look for vulnerabilities and risks in hardware and software and inform the management and find the best way to protect their IT infrastructure. They also continuously monitor attacks and intrusions, and when they discover any potential threats, they close the security loopholes.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Times New Roman" pitchFamily="18" charset="0"/>
                <a:ea typeface="+mn-ea"/>
                <a:cs typeface="Times New Roman" pitchFamily="18" charset="0"/>
              </a:rPr>
              <a:t>Recently there have been security shortcomings in the application of usernames and passwords. Therefore need for a more secure form of authentication is needed. Experts have come up with a way that involves integrating authentication into the user's hardware. This is an advanced technology aimed at providing the solution to authentication insecurities in hardware devices</a:t>
            </a:r>
            <a:r>
              <a:rPr lang="en-US" sz="1200" b="1" kern="1200" dirty="0" smtClean="0">
                <a:solidFill>
                  <a:schemeClr val="tx1"/>
                </a:solidFill>
                <a:latin typeface="Times New Roman" pitchFamily="18" charset="0"/>
                <a:ea typeface="+mn-ea"/>
                <a:cs typeface="Times New Roman" pitchFamily="18" charset="0"/>
              </a:rPr>
              <a:t> </a:t>
            </a:r>
            <a:r>
              <a:rPr lang="en-US" sz="1200" b="0" kern="1200" dirty="0" smtClean="0">
                <a:solidFill>
                  <a:schemeClr val="tx1"/>
                </a:solidFill>
                <a:latin typeface="Times New Roman" pitchFamily="18" charset="0"/>
                <a:ea typeface="+mn-ea"/>
                <a:cs typeface="Times New Roman" pitchFamily="18" charset="0"/>
              </a:rPr>
              <a:t>(Husain, Khan &amp; Tyagi, 2020).  This technology will allow a combination of multiple hardware enhancement factors at the same time to verify user identity. The technology is being developed to enable the use of part of the chipset to enhance security features hence making the device part of the authentication process. Hardware authentication will ensure that anybody trying to access the hardware devices is first verified for access.</a:t>
            </a:r>
            <a:endParaRPr lang="en-US" sz="1200" b="1" kern="1200" dirty="0" smtClean="0">
              <a:solidFill>
                <a:schemeClr val="tx1"/>
              </a:solidFill>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Times New Roman" pitchFamily="18" charset="0"/>
                <a:ea typeface="+mn-ea"/>
                <a:cs typeface="Times New Roman" pitchFamily="18" charset="0"/>
              </a:rPr>
              <a:t>For security purposes, much is expected to change. Many organizations will move towards the use of multimodal biometric recognition, which combines identifiers such as fingerprints, voice, facial recognition, iris pattern, and gait analysis to generate high-reliability biometric matches. Through the combination of the biometric factors, the hardware systems will be able to produce a perfect biometric match, which will be more reliable than the present one, which uses a single factor for identification. Also use of silent authentication will become more popular, making it unnecessary for users to use biometric identifiers. There will be no need for the hardware systems to be fed with biometric data; instead, they will continuously and automatically capture many biometric factors based on the needs of the system being accessed.</a:t>
            </a:r>
            <a:endParaRPr lang="en-US" sz="1200" b="1" kern="1200" dirty="0" smtClean="0">
              <a:solidFill>
                <a:schemeClr val="tx1"/>
              </a:solidFill>
              <a:latin typeface="Times New Roman" pitchFamily="18" charset="0"/>
              <a:ea typeface="+mn-ea"/>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This is a modern technology that is used in large organizations with big data to identify abnormal user behavior. This technology works efficiently in providing security for the organization's data, and it is even expected to advance its scope of usage in the coming years (</a:t>
            </a:r>
            <a:r>
              <a:rPr lang="en-US" sz="1200" kern="1200" dirty="0" err="1" smtClean="0">
                <a:solidFill>
                  <a:schemeClr val="tx1"/>
                </a:solidFill>
                <a:latin typeface="Times New Roman" pitchFamily="18" charset="0"/>
                <a:ea typeface="+mn-ea"/>
                <a:cs typeface="Times New Roman" pitchFamily="18" charset="0"/>
              </a:rPr>
              <a:t>Akutota</a:t>
            </a:r>
            <a:r>
              <a:rPr lang="en-US" sz="1200" kern="1200" dirty="0" smtClean="0">
                <a:solidFill>
                  <a:schemeClr val="tx1"/>
                </a:solidFill>
                <a:latin typeface="Times New Roman" pitchFamily="18" charset="0"/>
                <a:ea typeface="+mn-ea"/>
                <a:cs typeface="Times New Roman" pitchFamily="18" charset="0"/>
              </a:rPr>
              <a:t> &amp; </a:t>
            </a:r>
            <a:r>
              <a:rPr lang="en-US" sz="1200" kern="1200" dirty="0" err="1" smtClean="0">
                <a:solidFill>
                  <a:schemeClr val="tx1"/>
                </a:solidFill>
                <a:latin typeface="Times New Roman" pitchFamily="18" charset="0"/>
                <a:ea typeface="+mn-ea"/>
                <a:cs typeface="Times New Roman" pitchFamily="18" charset="0"/>
              </a:rPr>
              <a:t>Choudhury</a:t>
            </a:r>
            <a:r>
              <a:rPr lang="en-US" sz="1200" kern="1200" dirty="0" smtClean="0">
                <a:solidFill>
                  <a:schemeClr val="tx1"/>
                </a:solidFill>
                <a:latin typeface="Times New Roman" pitchFamily="18" charset="0"/>
                <a:ea typeface="+mn-ea"/>
                <a:cs typeface="Times New Roman" pitchFamily="18" charset="0"/>
              </a:rPr>
              <a:t>, 2017). It will not only identify and track malicious activities by the users of the organization's devices, but it will be able to track and address human negligence by the employees directly. The UBA is expected to apply phishing simulation as part of an information security measure to address the employers' efficiency. The system will be able to identify employees who put the organization at risk of losing data by pressing phishing attempts. This will enhance timely warning and education on the employees and improve the organization's capacity to keep data secure.</a:t>
            </a: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Times New Roman" pitchFamily="18" charset="0"/>
                <a:ea typeface="+mn-ea"/>
                <a:cs typeface="Times New Roman" pitchFamily="18" charset="0"/>
              </a:rPr>
              <a:t>Clouding computing is a new trend that is expected to dominate all the fields that require intelligence operations. I can foresee that this trend will have dominated the cyber security sector in ten years, especially as the industry-wide adoption rate continues to rise. It is expected that the use of clouding technology, such as video and access control systems, will grow substantially over the years (</a:t>
            </a:r>
            <a:r>
              <a:rPr lang="en-US" sz="1200" b="0" kern="1200" dirty="0" err="1" smtClean="0">
                <a:solidFill>
                  <a:schemeClr val="tx1"/>
                </a:solidFill>
                <a:latin typeface="Times New Roman" pitchFamily="18" charset="0"/>
                <a:ea typeface="+mn-ea"/>
                <a:cs typeface="Times New Roman" pitchFamily="18" charset="0"/>
              </a:rPr>
              <a:t>Senyo</a:t>
            </a:r>
            <a:r>
              <a:rPr lang="en-US" sz="1200" b="0" kern="1200" dirty="0" smtClean="0">
                <a:solidFill>
                  <a:schemeClr val="tx1"/>
                </a:solidFill>
                <a:latin typeface="Times New Roman" pitchFamily="18" charset="0"/>
                <a:ea typeface="+mn-ea"/>
                <a:cs typeface="Times New Roman" pitchFamily="18" charset="0"/>
              </a:rPr>
              <a:t>, </a:t>
            </a:r>
            <a:r>
              <a:rPr lang="en-US" sz="1200" b="0" kern="1200" dirty="0" err="1" smtClean="0">
                <a:solidFill>
                  <a:schemeClr val="tx1"/>
                </a:solidFill>
                <a:latin typeface="Times New Roman" pitchFamily="18" charset="0"/>
                <a:ea typeface="+mn-ea"/>
                <a:cs typeface="Times New Roman" pitchFamily="18" charset="0"/>
              </a:rPr>
              <a:t>Addae</a:t>
            </a:r>
            <a:r>
              <a:rPr lang="en-US" sz="1200" b="0" kern="1200" dirty="0" smtClean="0">
                <a:solidFill>
                  <a:schemeClr val="tx1"/>
                </a:solidFill>
                <a:latin typeface="Times New Roman" pitchFamily="18" charset="0"/>
                <a:ea typeface="+mn-ea"/>
                <a:cs typeface="Times New Roman" pitchFamily="18" charset="0"/>
              </a:rPr>
              <a:t> &amp; </a:t>
            </a:r>
            <a:r>
              <a:rPr lang="en-US" sz="1200" b="0" kern="1200" dirty="0" err="1" smtClean="0">
                <a:solidFill>
                  <a:schemeClr val="tx1"/>
                </a:solidFill>
                <a:latin typeface="Times New Roman" pitchFamily="18" charset="0"/>
                <a:ea typeface="+mn-ea"/>
                <a:cs typeface="Times New Roman" pitchFamily="18" charset="0"/>
              </a:rPr>
              <a:t>Boateng</a:t>
            </a:r>
            <a:r>
              <a:rPr lang="en-US" sz="1200" b="0" kern="1200" dirty="0" smtClean="0">
                <a:solidFill>
                  <a:schemeClr val="tx1"/>
                </a:solidFill>
                <a:latin typeface="Times New Roman" pitchFamily="18" charset="0"/>
                <a:ea typeface="+mn-ea"/>
                <a:cs typeface="Times New Roman" pitchFamily="18" charset="0"/>
              </a:rPr>
              <a:t>, 2018). Large organizations are experiencing the benefits of cloud computing as part of their security strategy as it has enhanced remote capabilities and automatic software updates. Overall, the use of clouding technology is expected to transform the security technology industry positively. Apart from the use of traditional use of cloud in IT, more secure ways of using cloud are going to emerge. Some of the methods will involve application in virtualized firewalls, hardware, and defense and intrusion detection systems.  </a:t>
            </a:r>
            <a:endParaRPr lang="en-US" sz="1200" b="1" kern="1200" dirty="0" smtClean="0">
              <a:solidFill>
                <a:schemeClr val="tx1"/>
              </a:solidFill>
              <a:latin typeface="Times New Roman" pitchFamily="18" charset="0"/>
              <a:ea typeface="+mn-ea"/>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Quantum computer technology involves the use of a new computing model based on qubits drives instead of the normal bits. The qubits are more flexible as they can be opened, closed, and replaced. They are always physically attached to each other. The qubits' unique characteristics allow quantum computers to perform their duties faster and efficiently than normal computers (Das et al., 2018). These computers also help in the advancement of artificial intelligence, the development of new materials, and find ways to treat a certain disease. Scientists have made significant progress in the development of Quantum computing to an extent where they projected in some years; there will be developed quantum application stores and codes. The use of quantum computing is expected to make current practices of encryption obsolete. Also, the security certificates for emails, websites, and digital signatures used to verify authentication will be outdated.</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Twitter is becoming a very reliable social media platform in real-time delivery and acquisition of information, and therefore Super Security cyber security officers make use of reliable real-time information in executing their duties. Thanks to Twitter, getting real-time information is slowly being achieved as it is becoming more convenient. It is approximated that around 5000 tweets are sent every second on Twitter. Through the use of Twitter, Cyber security officers can integrate and relate more information about suspected cyber attacks. Most of the news shared on Twitter is reliable as they are usually the latest or the expected occurrence. Therefore security personnel can get finer details by analyzing suspected hacking cases and other cybercrimes shared through various </a:t>
            </a:r>
            <a:r>
              <a:rPr lang="en-US" sz="1200" kern="1200" dirty="0" err="1" smtClean="0">
                <a:solidFill>
                  <a:schemeClr val="tx1"/>
                </a:solidFill>
                <a:latin typeface="Times New Roman" pitchFamily="18" charset="0"/>
                <a:ea typeface="+mn-ea"/>
                <a:cs typeface="Times New Roman" pitchFamily="18" charset="0"/>
              </a:rPr>
              <a:t>hashtags</a:t>
            </a:r>
            <a:r>
              <a:rPr lang="en-US" sz="1200" kern="1200" dirty="0" smtClean="0">
                <a:solidFill>
                  <a:schemeClr val="tx1"/>
                </a:solidFill>
                <a:latin typeface="Times New Roman" pitchFamily="18" charset="0"/>
                <a:ea typeface="+mn-ea"/>
                <a:cs typeface="Times New Roman" pitchFamily="18" charset="0"/>
              </a:rPr>
              <a:t> (Martinez-Rojas et al., 2018).</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speed at which information is shared through a Twitter platform is very viable as it helps Cyber security officers to monitor whether common vulnerabilities are fully exploited. The information provides awareness to the Cyber security officers and, therefore, measures to protect the organization's computer systems and data. The use of Twitter will enable the officers to react very fast to any systems and data risks and ensure that the most critical assets and sensitive data are safe from any trending cyber-attack threats. The cyber security team can also use Twitter visibility to assess whether their data and computer assets are exposed to attacks. Twitter-based threat monitoring programs can target these accounts because they provide news and information on relevant security concerns. The security officers of an organization can also verify the Twitter accounts of suspected hackers through the use of social media bots.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Technology is the biggest catalyst for change, not only in the security industry but also in other sectors. Therefore, I will ensure that I go through all the relevant technology materials in the school library to understand different authors' different technology projections. Since the future of the cyber</a:t>
            </a:r>
            <a:r>
              <a:rPr lang="en-US" sz="1200" kern="1200" baseline="0" dirty="0" smtClean="0">
                <a:solidFill>
                  <a:schemeClr val="tx1"/>
                </a:solidFill>
                <a:latin typeface="Times New Roman" pitchFamily="18" charset="0"/>
                <a:ea typeface="+mn-ea"/>
                <a:cs typeface="Times New Roman" pitchFamily="18" charset="0"/>
              </a:rPr>
              <a:t> security will rely on the ability to monitor and identify security loopholes and come up with necessary security measures in advance, I will train on general observations and analysis techniques. </a:t>
            </a:r>
            <a:r>
              <a:rPr lang="en-US" sz="1200" kern="1200" dirty="0" smtClean="0">
                <a:solidFill>
                  <a:schemeClr val="tx1"/>
                </a:solidFill>
                <a:latin typeface="Times New Roman" pitchFamily="18" charset="0"/>
                <a:ea typeface="+mn-ea"/>
                <a:cs typeface="Times New Roman" pitchFamily="18" charset="0"/>
              </a:rPr>
              <a:t>For quality services, after my current course will take a short course to specialize in a specific work environment so as to be able to tackle future technologies effectively and bring more value to the organizations and agencies that I will be working for.</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54FD29F-7B9A-4CFB-B3DD-F76270541215}"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Since I expect to apply my knowledge in the future, I will focus on discovering new gaps in the current technologies. I will try to apply technology to solve all the problems I encounter in my career, consequently helping me adopt new technologies in the future without any difficulties. Through this, I will also be preparing for possible challenges in the implementation of future new technologies. I will use</a:t>
            </a:r>
            <a:r>
              <a:rPr lang="en-US" sz="1200" kern="1200" baseline="0" dirty="0" smtClean="0">
                <a:solidFill>
                  <a:schemeClr val="tx1"/>
                </a:solidFill>
                <a:latin typeface="Times New Roman" pitchFamily="18" charset="0"/>
                <a:ea typeface="+mn-ea"/>
                <a:cs typeface="Times New Roman" pitchFamily="18" charset="0"/>
              </a:rPr>
              <a:t> all the available application programs </a:t>
            </a:r>
            <a:r>
              <a:rPr lang="en-US" sz="1200" kern="1200" dirty="0" smtClean="0">
                <a:solidFill>
                  <a:schemeClr val="tx1"/>
                </a:solidFill>
                <a:latin typeface="Times New Roman" pitchFamily="18" charset="0"/>
                <a:ea typeface="+mn-ea"/>
                <a:cs typeface="Times New Roman" pitchFamily="18" charset="0"/>
              </a:rPr>
              <a:t> to since</a:t>
            </a:r>
            <a:r>
              <a:rPr lang="en-US" sz="1200" kern="1200" baseline="0" dirty="0" smtClean="0">
                <a:solidFill>
                  <a:schemeClr val="tx1"/>
                </a:solidFill>
                <a:latin typeface="Times New Roman" pitchFamily="18" charset="0"/>
                <a:ea typeface="+mn-ea"/>
                <a:cs typeface="Times New Roman" pitchFamily="18" charset="0"/>
              </a:rPr>
              <a:t> most of the future technology developments are expected to be improvements of the current technologies</a:t>
            </a:r>
            <a:r>
              <a:rPr lang="en-US" sz="1200" kern="1200" dirty="0" smtClean="0">
                <a:solidFill>
                  <a:schemeClr val="tx1"/>
                </a:solidFill>
                <a:latin typeface="Times New Roman" pitchFamily="18" charset="0"/>
                <a:ea typeface="+mn-ea"/>
                <a:cs typeface="Times New Roman" pitchFamily="18" charset="0"/>
              </a:rPr>
              <a:t>. Practically applying the current software programs will help me project</a:t>
            </a:r>
            <a:r>
              <a:rPr lang="en-US" sz="1200" kern="1200" baseline="0" dirty="0" smtClean="0">
                <a:solidFill>
                  <a:schemeClr val="tx1"/>
                </a:solidFill>
                <a:latin typeface="Times New Roman" pitchFamily="18" charset="0"/>
                <a:ea typeface="+mn-ea"/>
                <a:cs typeface="Times New Roman" pitchFamily="18" charset="0"/>
              </a:rPr>
              <a:t> on the possible developments. This is very important since most of the content in the course material focuses on the theoretical part of the career. Practically familiarizing with the computer hardware and software makes the learning process easy and fun. </a:t>
            </a:r>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4FD29F-7B9A-4CFB-B3DD-F76270541215}"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7505B5B1-97F4-4D8F-8B7C-4D2BAA86443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505B5B1-97F4-4D8F-8B7C-4D2BAA864436}"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FFBF861-0D11-4148-8DDD-1195D2FCE3F2}" type="datetimeFigureOut">
              <a:rPr lang="en-US" smtClean="0"/>
              <a:pPr/>
              <a:t>12/17/2020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05B5B1-97F4-4D8F-8B7C-4D2BAA86443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FFBF861-0D11-4148-8DDD-1195D2FCE3F2}" type="datetimeFigureOut">
              <a:rPr lang="en-US" smtClean="0"/>
              <a:pPr/>
              <a:t>12/17/2020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505B5B1-97F4-4D8F-8B7C-4D2BAA864436}"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WVv5OAR4Nik"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epositphotos.com/stock-photos/cybersecurity.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youtube.com/watch?v=WVv5OAR4Nik" TargetMode="External"/><Relationship Id="rId4" Type="http://schemas.openxmlformats.org/officeDocument/2006/relationships/hyperlink" Target="https://www.csoonline.com/article/3339565/what-is-biometrics-and-why-collecting-biometric-data-is-risky.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7851648" cy="1905000"/>
          </a:xfrm>
        </p:spPr>
        <p:txBody>
          <a:bodyPr>
            <a:normAutofit/>
          </a:bodyPr>
          <a:lstStyle/>
          <a:p>
            <a:pPr algn="ctr"/>
            <a:r>
              <a:rPr lang="en-US" sz="4800" dirty="0" smtClean="0">
                <a:latin typeface="Times New Roman" pitchFamily="18" charset="0"/>
                <a:cs typeface="Times New Roman" pitchFamily="18" charset="0"/>
              </a:rPr>
              <a:t>Career Interest and Technology</a:t>
            </a:r>
            <a:endParaRPr lang="en-US" sz="48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pPr algn="ctr"/>
            <a:r>
              <a:rPr lang="en-US" sz="4000" dirty="0" smtClean="0">
                <a:latin typeface="Times New Roman" pitchFamily="18" charset="0"/>
                <a:cs typeface="Times New Roman" pitchFamily="18" charset="0"/>
              </a:rPr>
              <a:t>Name</a:t>
            </a:r>
          </a:p>
          <a:p>
            <a:pPr algn="ctr"/>
            <a:r>
              <a:rPr lang="en-US" sz="4000" dirty="0" smtClean="0">
                <a:latin typeface="Times New Roman" pitchFamily="18" charset="0"/>
                <a:cs typeface="Times New Roman" pitchFamily="18" charset="0"/>
              </a:rPr>
              <a:t>Institution</a:t>
            </a:r>
          </a:p>
          <a:p>
            <a:pPr algn="ctr"/>
            <a:r>
              <a:rPr lang="en-US" sz="4000" dirty="0" smtClean="0">
                <a:latin typeface="Times New Roman" pitchFamily="18" charset="0"/>
                <a:cs typeface="Times New Roman" pitchFamily="18" charset="0"/>
              </a:rPr>
              <a:t>Date</a:t>
            </a:r>
            <a:endParaRPr lang="en-US" sz="4000"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1000"/>
                                        <p:tgtEl>
                                          <p:spTgt spid="3">
                                            <p:txEl>
                                              <p:pRg st="0" end="0"/>
                                            </p:txEl>
                                          </p:spTgt>
                                        </p:tgtEl>
                                      </p:cBhvr>
                                    </p:animEffect>
                                    <p:anim calcmode="lin" valueType="num">
                                      <p:cBhvr>
                                        <p:cTn id="2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1000"/>
                                        <p:tgtEl>
                                          <p:spTgt spid="3">
                                            <p:txEl>
                                              <p:pRg st="1" end="1"/>
                                            </p:txEl>
                                          </p:spTgt>
                                        </p:tgtEl>
                                      </p:cBhvr>
                                    </p:animEffect>
                                    <p:anim calcmode="lin" valueType="num">
                                      <p:cBhvr>
                                        <p:cTn id="3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1" end="1"/>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1000"/>
                                        <p:tgtEl>
                                          <p:spTgt spid="3">
                                            <p:txEl>
                                              <p:pRg st="2" end="2"/>
                                            </p:txEl>
                                          </p:spTgt>
                                        </p:tgtEl>
                                      </p:cBhvr>
                                    </p:animEffect>
                                    <p:anim calcmode="lin" valueType="num">
                                      <p:cBhvr>
                                        <p:cTn id="3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905000"/>
          </a:xfrm>
        </p:spPr>
        <p:txBody>
          <a:bodyPr>
            <a:normAutofit/>
          </a:bodyPr>
          <a:lstStyle/>
          <a:p>
            <a:pPr lvl="0"/>
            <a:r>
              <a:rPr lang="en-US" sz="4800" b="1" dirty="0">
                <a:latin typeface="Times New Roman" pitchFamily="18" charset="0"/>
                <a:cs typeface="Times New Roman" pitchFamily="18" charset="0"/>
              </a:rPr>
              <a:t>Career Pursuit</a:t>
            </a:r>
            <a:r>
              <a:rPr lang="en-US" dirty="0"/>
              <a:t/>
            </a:r>
            <a:br>
              <a:rPr lang="en-US" dirty="0"/>
            </a:br>
            <a:endParaRPr lang="en-US" dirty="0"/>
          </a:p>
        </p:txBody>
      </p:sp>
      <p:sp>
        <p:nvSpPr>
          <p:cNvPr id="3" name="Content Placeholder 2"/>
          <p:cNvSpPr>
            <a:spLocks noGrp="1"/>
          </p:cNvSpPr>
          <p:nvPr>
            <p:ph idx="1"/>
          </p:nvPr>
        </p:nvSpPr>
        <p:spPr>
          <a:xfrm>
            <a:off x="457200" y="2819400"/>
            <a:ext cx="8229600" cy="2362200"/>
          </a:xfrm>
        </p:spPr>
        <p:txBody>
          <a:bodyPr/>
          <a:lstStyle/>
          <a:p>
            <a:pPr>
              <a:buNone/>
            </a:pPr>
            <a:r>
              <a:rPr lang="en-US" b="1" dirty="0" smtClean="0">
                <a:latin typeface="Times New Roman" pitchFamily="18" charset="0"/>
                <a:cs typeface="Times New Roman" pitchFamily="18" charset="0"/>
              </a:rPr>
              <a:t>A Cyber </a:t>
            </a:r>
            <a:r>
              <a:rPr lang="en-US" b="1" dirty="0" smtClean="0">
                <a:latin typeface="Times New Roman" pitchFamily="18" charset="0"/>
                <a:cs typeface="Times New Roman" pitchFamily="18" charset="0"/>
              </a:rPr>
              <a:t>Security; </a:t>
            </a:r>
            <a:endParaRPr lang="en-US" b="1" dirty="0" smtClean="0">
              <a:latin typeface="Times New Roman" pitchFamily="18" charset="0"/>
              <a:cs typeface="Times New Roman" pitchFamily="18" charset="0"/>
            </a:endParaRPr>
          </a:p>
          <a:p>
            <a:pPr>
              <a:buFont typeface="Wingdings" pitchFamily="2" charset="2"/>
              <a:buChar char="Ø"/>
            </a:pPr>
            <a:r>
              <a:rPr lang="en-US" b="1"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Establishes security for data   </a:t>
            </a:r>
          </a:p>
          <a:p>
            <a:pPr>
              <a:buFont typeface="Wingdings" pitchFamily="2" charset="2"/>
              <a:buChar char="Ø"/>
            </a:pPr>
            <a:r>
              <a:rPr lang="en-US" dirty="0" smtClean="0">
                <a:latin typeface="Times New Roman" pitchFamily="18" charset="0"/>
                <a:cs typeface="Times New Roman" pitchFamily="18" charset="0"/>
              </a:rPr>
              <a:t>Inspects hardware and software</a:t>
            </a:r>
          </a:p>
          <a:p>
            <a:pPr>
              <a:buFont typeface="Wingdings" pitchFamily="2" charset="2"/>
              <a:buChar char="Ø"/>
            </a:pPr>
            <a:r>
              <a:rPr lang="en-US" dirty="0" smtClean="0">
                <a:latin typeface="Times New Roman" pitchFamily="18" charset="0"/>
                <a:cs typeface="Times New Roman" pitchFamily="18" charset="0"/>
              </a:rPr>
              <a:t>Monitors data attacks and intrusions</a:t>
            </a:r>
          </a:p>
          <a:p>
            <a:pPr>
              <a:buNone/>
            </a:pPr>
            <a:endParaRPr lang="en-US" dirty="0" smtClean="0"/>
          </a:p>
          <a:p>
            <a:pPr>
              <a:buNone/>
            </a:pPr>
            <a:endParaRPr lang="en-US" dirty="0">
              <a:latin typeface="Times New Roman" pitchFamily="18" charset="0"/>
              <a:cs typeface="Times New Roman" pitchFamily="18" charset="0"/>
            </a:endParaRPr>
          </a:p>
        </p:txBody>
      </p:sp>
      <p:pic>
        <p:nvPicPr>
          <p:cNvPr id="4" name="Picture 3" descr="depositphotos_128276930-stock-photo-abstract-cybersecurity-concept-in-blue.jpg"/>
          <p:cNvPicPr>
            <a:picLocks noChangeAspect="1"/>
          </p:cNvPicPr>
          <p:nvPr/>
        </p:nvPicPr>
        <p:blipFill>
          <a:blip r:embed="rId3" cstate="print"/>
          <a:stretch>
            <a:fillRect/>
          </a:stretch>
        </p:blipFill>
        <p:spPr>
          <a:xfrm>
            <a:off x="5638800" y="2971800"/>
            <a:ext cx="3505200" cy="38862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4" dur="1000"/>
                                        <p:tgtEl>
                                          <p:spTgt spid="3">
                                            <p:txEl>
                                              <p:pRg st="0" end="0"/>
                                            </p:txEl>
                                          </p:spTgt>
                                        </p:tgtEl>
                                      </p:cBhvr>
                                    </p:animEffect>
                                  </p:childTnLst>
                                </p:cTn>
                              </p:par>
                              <p:par>
                                <p:cTn id="15" presetID="3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p:cTn id="1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1" end="1"/>
                                            </p:txEl>
                                          </p:spTgt>
                                        </p:tgtEl>
                                      </p:cBhvr>
                                    </p:animEffect>
                                  </p:childTnLst>
                                </p:cTn>
                              </p:par>
                              <p:par>
                                <p:cTn id="21" presetID="3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000"/>
                                        <p:tgtEl>
                                          <p:spTgt spid="4"/>
                                        </p:tgtEl>
                                      </p:cBhvr>
                                    </p:animEffect>
                                    <p:anim calcmode="lin" valueType="num">
                                      <p:cBhvr>
                                        <p:cTn id="38" dur="2000" fill="hold"/>
                                        <p:tgtEl>
                                          <p:spTgt spid="4"/>
                                        </p:tgtEl>
                                        <p:attrNameLst>
                                          <p:attrName>ppt_w</p:attrName>
                                        </p:attrNameLst>
                                      </p:cBhvr>
                                      <p:tavLst>
                                        <p:tav tm="0" fmla="#ppt_w*sin(2.5*pi*$)">
                                          <p:val>
                                            <p:fltVal val="0"/>
                                          </p:val>
                                        </p:tav>
                                        <p:tav tm="100000">
                                          <p:val>
                                            <p:fltVal val="1"/>
                                          </p:val>
                                        </p:tav>
                                      </p:tavLst>
                                    </p:anim>
                                    <p:anim calcmode="lin" valueType="num">
                                      <p:cBhvr>
                                        <p:cTn id="3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505712"/>
          </a:xfrm>
        </p:spPr>
        <p:txBody>
          <a:bodyPr>
            <a:noAutofit/>
          </a:bodyPr>
          <a:lstStyle/>
          <a:p>
            <a:r>
              <a:rPr lang="en-US" sz="4800" b="1" dirty="0">
                <a:latin typeface="Times New Roman" pitchFamily="18" charset="0"/>
                <a:cs typeface="Times New Roman" pitchFamily="18" charset="0"/>
              </a:rPr>
              <a:t>Primary technology in three years</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590800"/>
            <a:ext cx="8229600" cy="3886200"/>
          </a:xfrm>
        </p:spPr>
        <p:txBody>
          <a:bodyPr/>
          <a:lstStyle/>
          <a:p>
            <a:pPr lvl="0">
              <a:buNone/>
            </a:pPr>
            <a:r>
              <a:rPr lang="en-US" b="1" dirty="0" smtClean="0">
                <a:latin typeface="Times New Roman" pitchFamily="18" charset="0"/>
                <a:cs typeface="Times New Roman" pitchFamily="18" charset="0"/>
              </a:rPr>
              <a:t>Hardware authentication which will;</a:t>
            </a:r>
          </a:p>
          <a:p>
            <a:pPr>
              <a:buFont typeface="Wingdings" pitchFamily="2" charset="2"/>
              <a:buChar char="Ø"/>
            </a:pPr>
            <a:r>
              <a:rPr lang="en-US" dirty="0" smtClean="0">
                <a:latin typeface="Times New Roman" pitchFamily="18" charset="0"/>
                <a:cs typeface="Times New Roman" pitchFamily="18" charset="0"/>
              </a:rPr>
              <a:t>Provide a solution to hardware insecurities</a:t>
            </a:r>
            <a:endParaRPr lang="en-US" b="1"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Use multiple authentications</a:t>
            </a:r>
            <a:endParaRPr lang="en-US" b="1"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Apply chipset technology</a:t>
            </a:r>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p:tgtEl>
                                          <p:spTgt spid="3">
                                            <p:txEl>
                                              <p:pRg st="0" end="0"/>
                                            </p:txEl>
                                          </p:spTgt>
                                        </p:tgtEl>
                                        <p:attrNameLst>
                                          <p:attrName>ppt_y</p:attrName>
                                        </p:attrNameLst>
                                      </p:cBhvr>
                                      <p:tavLst>
                                        <p:tav tm="0">
                                          <p:val>
                                            <p:strVal val="ppt_y"/>
                                          </p:val>
                                        </p:tav>
                                        <p:tav tm="100000">
                                          <p:val>
                                            <p:strVal val="1+ppt_h/2"/>
                                          </p:val>
                                        </p:tav>
                                      </p:tavLst>
                                    </p:anim>
                                    <p:set>
                                      <p:cBhvr>
                                        <p:cTn id="13" dur="1" fill="hold">
                                          <p:stCondLst>
                                            <p:cond delay="499"/>
                                          </p:stCondLst>
                                        </p:cTn>
                                        <p:tgtEl>
                                          <p:spTgt spid="3">
                                            <p:txEl>
                                              <p:pRg st="0" end="0"/>
                                            </p:txEl>
                                          </p:spTgt>
                                        </p:tgtEl>
                                        <p:attrNameLst>
                                          <p:attrName>style.visibility</p:attrName>
                                        </p:attrNameLst>
                                      </p:cBhvr>
                                      <p:to>
                                        <p:strVal val="hidden"/>
                                      </p:to>
                                    </p:set>
                                  </p:childTnLst>
                                </p:cTn>
                              </p:par>
                              <p:par>
                                <p:cTn id="14" presetID="2" presetClass="exit" presetSubtype="4" fill="hold" nodeType="withEffect">
                                  <p:stCondLst>
                                    <p:cond delay="0"/>
                                  </p:stCondLst>
                                  <p:childTnLst>
                                    <p:anim calcmode="lin" valueType="num">
                                      <p:cBhvr additive="base">
                                        <p:cTn id="15" dur="500"/>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p:tgtEl>
                                          <p:spTgt spid="3">
                                            <p:txEl>
                                              <p:pRg st="1" end="1"/>
                                            </p:txEl>
                                          </p:spTgt>
                                        </p:tgtEl>
                                        <p:attrNameLst>
                                          <p:attrName>ppt_y</p:attrName>
                                        </p:attrNameLst>
                                      </p:cBhvr>
                                      <p:tavLst>
                                        <p:tav tm="0">
                                          <p:val>
                                            <p:strVal val="ppt_y"/>
                                          </p:val>
                                        </p:tav>
                                        <p:tav tm="100000">
                                          <p:val>
                                            <p:strVal val="1+ppt_h/2"/>
                                          </p:val>
                                        </p:tav>
                                      </p:tavLst>
                                    </p:anim>
                                    <p:set>
                                      <p:cBhvr>
                                        <p:cTn id="17" dur="1" fill="hold">
                                          <p:stCondLst>
                                            <p:cond delay="499"/>
                                          </p:stCondLst>
                                        </p:cTn>
                                        <p:tgtEl>
                                          <p:spTgt spid="3">
                                            <p:txEl>
                                              <p:pRg st="1" end="1"/>
                                            </p:txEl>
                                          </p:spTgt>
                                        </p:tgtEl>
                                        <p:attrNameLst>
                                          <p:attrName>style.visibility</p:attrName>
                                        </p:attrNameLst>
                                      </p:cBhvr>
                                      <p:to>
                                        <p:strVal val="hidden"/>
                                      </p:to>
                                    </p:set>
                                  </p:childTnLst>
                                </p:cTn>
                              </p:par>
                              <p:par>
                                <p:cTn id="18" presetID="2" presetClass="exit" presetSubtype="4" fill="hold" nodeType="withEffect">
                                  <p:stCondLst>
                                    <p:cond delay="0"/>
                                  </p:stCondLst>
                                  <p:childTnLst>
                                    <p:anim calcmode="lin" valueType="num">
                                      <p:cBhvr additive="base">
                                        <p:cTn id="19" dur="500"/>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p:tgtEl>
                                          <p:spTgt spid="3">
                                            <p:txEl>
                                              <p:pRg st="2" end="2"/>
                                            </p:txEl>
                                          </p:spTgt>
                                        </p:tgtEl>
                                        <p:attrNameLst>
                                          <p:attrName>ppt_y</p:attrName>
                                        </p:attrNameLst>
                                      </p:cBhvr>
                                      <p:tavLst>
                                        <p:tav tm="0">
                                          <p:val>
                                            <p:strVal val="ppt_y"/>
                                          </p:val>
                                        </p:tav>
                                        <p:tav tm="100000">
                                          <p:val>
                                            <p:strVal val="1+ppt_h/2"/>
                                          </p:val>
                                        </p:tav>
                                      </p:tavLst>
                                    </p:anim>
                                    <p:set>
                                      <p:cBhvr>
                                        <p:cTn id="21" dur="1" fill="hold">
                                          <p:stCondLst>
                                            <p:cond delay="499"/>
                                          </p:stCondLst>
                                        </p:cTn>
                                        <p:tgtEl>
                                          <p:spTgt spid="3">
                                            <p:txEl>
                                              <p:pRg st="2" end="2"/>
                                            </p:txEl>
                                          </p:spTgt>
                                        </p:tgtEl>
                                        <p:attrNameLst>
                                          <p:attrName>style.visibility</p:attrName>
                                        </p:attrNameLst>
                                      </p:cBhvr>
                                      <p:to>
                                        <p:strVal val="hidden"/>
                                      </p:to>
                                    </p:set>
                                  </p:childTnLst>
                                </p:cTn>
                              </p:par>
                              <p:par>
                                <p:cTn id="22" presetID="2" presetClass="exit" presetSubtype="4" fill="hold" nodeType="withEffect">
                                  <p:stCondLst>
                                    <p:cond delay="0"/>
                                  </p:stCondLst>
                                  <p:childTnLst>
                                    <p:anim calcmode="lin" valueType="num">
                                      <p:cBhvr additive="base">
                                        <p:cTn id="23" dur="500"/>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p:tgtEl>
                                          <p:spTgt spid="3">
                                            <p:txEl>
                                              <p:pRg st="3" end="3"/>
                                            </p:txEl>
                                          </p:spTgt>
                                        </p:tgtEl>
                                        <p:attrNameLst>
                                          <p:attrName>ppt_y</p:attrName>
                                        </p:attrNameLst>
                                      </p:cBhvr>
                                      <p:tavLst>
                                        <p:tav tm="0">
                                          <p:val>
                                            <p:strVal val="ppt_y"/>
                                          </p:val>
                                        </p:tav>
                                        <p:tav tm="100000">
                                          <p:val>
                                            <p:strVal val="1+ppt_h/2"/>
                                          </p:val>
                                        </p:tav>
                                      </p:tavLst>
                                    </p:anim>
                                    <p:set>
                                      <p:cBhvr>
                                        <p:cTn id="25" dur="1" fill="hold">
                                          <p:stCondLst>
                                            <p:cond delay="499"/>
                                          </p:stCondLst>
                                        </p:cTn>
                                        <p:tgtEl>
                                          <p:spTgt spid="3">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295400"/>
          </a:xfrm>
        </p:spPr>
        <p:txBody>
          <a:bodyPr>
            <a:noAutofit/>
          </a:bodyPr>
          <a:lstStyle/>
          <a:p>
            <a:pPr lvl="0"/>
            <a:r>
              <a:rPr lang="en-US" sz="4800" b="1" dirty="0" smtClean="0">
                <a:latin typeface="Times New Roman" pitchFamily="18" charset="0"/>
                <a:cs typeface="Times New Roman" pitchFamily="18" charset="0"/>
              </a:rPr>
              <a:t>Continuation…</a:t>
            </a:r>
            <a:r>
              <a:rPr lang="en-US" sz="4800" dirty="0">
                <a:latin typeface="Times New Roman" pitchFamily="18" charset="0"/>
                <a:cs typeface="Times New Roman" pitchFamily="18" charset="0"/>
              </a:rPr>
              <a:t/>
            </a:r>
            <a:br>
              <a:rPr lang="en-US" sz="4800" dirty="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2362200"/>
            <a:ext cx="8229600" cy="4495800"/>
          </a:xfrm>
        </p:spPr>
        <p:txBody>
          <a:bodyPr>
            <a:normAutofit/>
          </a:bodyPr>
          <a:lstStyle/>
          <a:p>
            <a:pPr>
              <a:buFont typeface="Wingdings" pitchFamily="2" charset="2"/>
              <a:buChar char="Ø"/>
            </a:pPr>
            <a:r>
              <a:rPr lang="en-US" dirty="0" smtClean="0">
                <a:latin typeface="Times New Roman" pitchFamily="18" charset="0"/>
                <a:cs typeface="Times New Roman" pitchFamily="18" charset="0"/>
              </a:rPr>
              <a:t>Combine different identifiers</a:t>
            </a:r>
            <a:endParaRPr lang="en-US" b="1"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Be based on multimodal biometric recognition</a:t>
            </a:r>
            <a:endParaRPr lang="en-US" b="1"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Involve silent authentication</a:t>
            </a:r>
          </a:p>
          <a:p>
            <a:pPr>
              <a:buFont typeface="Wingdings" pitchFamily="2" charset="2"/>
              <a:buChar char="Ø"/>
            </a:pPr>
            <a:endParaRPr lang="en-US" dirty="0">
              <a:latin typeface="Times New Roman" pitchFamily="18" charset="0"/>
              <a:cs typeface="Times New Roman" pitchFamily="18" charset="0"/>
            </a:endParaRPr>
          </a:p>
        </p:txBody>
      </p:sp>
      <p:pic>
        <p:nvPicPr>
          <p:cNvPr id="4" name="Picture 3" descr="security_display_biometric_processing_thinkstock_653137712-100750751-large.jpg"/>
          <p:cNvPicPr>
            <a:picLocks noChangeAspect="1"/>
          </p:cNvPicPr>
          <p:nvPr/>
        </p:nvPicPr>
        <p:blipFill>
          <a:blip r:embed="rId3" cstate="print"/>
          <a:stretch>
            <a:fillRect/>
          </a:stretch>
        </p:blipFill>
        <p:spPr>
          <a:xfrm>
            <a:off x="609600" y="3886200"/>
            <a:ext cx="5791200" cy="29718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3">
                                            <p:txEl>
                                              <p:pRg st="0" end="0"/>
                                            </p:txEl>
                                          </p:spTgt>
                                        </p:tgtEl>
                                        <p:attrNameLst>
                                          <p:attrName>r</p:attrName>
                                        </p:attrNameLst>
                                      </p:cBhvr>
                                    </p:animRot>
                                    <p:animRot by="-240000">
                                      <p:cBhvr>
                                        <p:cTn id="14" dur="200" fill="hold">
                                          <p:stCondLst>
                                            <p:cond delay="200"/>
                                          </p:stCondLst>
                                        </p:cTn>
                                        <p:tgtEl>
                                          <p:spTgt spid="3">
                                            <p:txEl>
                                              <p:pRg st="0" end="0"/>
                                            </p:txEl>
                                          </p:spTgt>
                                        </p:tgtEl>
                                        <p:attrNameLst>
                                          <p:attrName>r</p:attrName>
                                        </p:attrNameLst>
                                      </p:cBhvr>
                                    </p:animRot>
                                    <p:animRot by="240000">
                                      <p:cBhvr>
                                        <p:cTn id="15" dur="200" fill="hold">
                                          <p:stCondLst>
                                            <p:cond delay="400"/>
                                          </p:stCondLst>
                                        </p:cTn>
                                        <p:tgtEl>
                                          <p:spTgt spid="3">
                                            <p:txEl>
                                              <p:pRg st="0" end="0"/>
                                            </p:txEl>
                                          </p:spTgt>
                                        </p:tgtEl>
                                        <p:attrNameLst>
                                          <p:attrName>r</p:attrName>
                                        </p:attrNameLst>
                                      </p:cBhvr>
                                    </p:animRot>
                                    <p:animRot by="-240000">
                                      <p:cBhvr>
                                        <p:cTn id="16" dur="200" fill="hold">
                                          <p:stCondLst>
                                            <p:cond delay="600"/>
                                          </p:stCondLst>
                                        </p:cTn>
                                        <p:tgtEl>
                                          <p:spTgt spid="3">
                                            <p:txEl>
                                              <p:pRg st="0" end="0"/>
                                            </p:txEl>
                                          </p:spTgt>
                                        </p:tgtEl>
                                        <p:attrNameLst>
                                          <p:attrName>r</p:attrName>
                                        </p:attrNameLst>
                                      </p:cBhvr>
                                    </p:animRot>
                                    <p:animRot by="120000">
                                      <p:cBhvr>
                                        <p:cTn id="17" dur="200" fill="hold">
                                          <p:stCondLst>
                                            <p:cond delay="800"/>
                                          </p:stCondLst>
                                        </p:cTn>
                                        <p:tgtEl>
                                          <p:spTgt spid="3">
                                            <p:txEl>
                                              <p:pRg st="0" end="0"/>
                                            </p:txEl>
                                          </p:spTgt>
                                        </p:tgtEl>
                                        <p:attrNameLst>
                                          <p:attrName>r</p:attrName>
                                        </p:attrNameLst>
                                      </p:cBhvr>
                                    </p:animRot>
                                  </p:childTnLst>
                                </p:cTn>
                              </p:par>
                              <p:par>
                                <p:cTn id="18" presetID="32" presetClass="emph" presetSubtype="0" fill="hold" nodeType="withEffect">
                                  <p:stCondLst>
                                    <p:cond delay="0"/>
                                  </p:stCondLst>
                                  <p:childTnLst>
                                    <p:animRot by="120000">
                                      <p:cBhvr>
                                        <p:cTn id="19" dur="100" fill="hold">
                                          <p:stCondLst>
                                            <p:cond delay="0"/>
                                          </p:stCondLst>
                                        </p:cTn>
                                        <p:tgtEl>
                                          <p:spTgt spid="3">
                                            <p:txEl>
                                              <p:pRg st="1" end="1"/>
                                            </p:txEl>
                                          </p:spTgt>
                                        </p:tgtEl>
                                        <p:attrNameLst>
                                          <p:attrName>r</p:attrName>
                                        </p:attrNameLst>
                                      </p:cBhvr>
                                    </p:animRot>
                                    <p:animRot by="-240000">
                                      <p:cBhvr>
                                        <p:cTn id="20" dur="200" fill="hold">
                                          <p:stCondLst>
                                            <p:cond delay="200"/>
                                          </p:stCondLst>
                                        </p:cTn>
                                        <p:tgtEl>
                                          <p:spTgt spid="3">
                                            <p:txEl>
                                              <p:pRg st="1" end="1"/>
                                            </p:txEl>
                                          </p:spTgt>
                                        </p:tgtEl>
                                        <p:attrNameLst>
                                          <p:attrName>r</p:attrName>
                                        </p:attrNameLst>
                                      </p:cBhvr>
                                    </p:animRot>
                                    <p:animRot by="240000">
                                      <p:cBhvr>
                                        <p:cTn id="21" dur="200" fill="hold">
                                          <p:stCondLst>
                                            <p:cond delay="400"/>
                                          </p:stCondLst>
                                        </p:cTn>
                                        <p:tgtEl>
                                          <p:spTgt spid="3">
                                            <p:txEl>
                                              <p:pRg st="1" end="1"/>
                                            </p:txEl>
                                          </p:spTgt>
                                        </p:tgtEl>
                                        <p:attrNameLst>
                                          <p:attrName>r</p:attrName>
                                        </p:attrNameLst>
                                      </p:cBhvr>
                                    </p:animRot>
                                    <p:animRot by="-240000">
                                      <p:cBhvr>
                                        <p:cTn id="22" dur="200" fill="hold">
                                          <p:stCondLst>
                                            <p:cond delay="600"/>
                                          </p:stCondLst>
                                        </p:cTn>
                                        <p:tgtEl>
                                          <p:spTgt spid="3">
                                            <p:txEl>
                                              <p:pRg st="1" end="1"/>
                                            </p:txEl>
                                          </p:spTgt>
                                        </p:tgtEl>
                                        <p:attrNameLst>
                                          <p:attrName>r</p:attrName>
                                        </p:attrNameLst>
                                      </p:cBhvr>
                                    </p:animRot>
                                    <p:animRot by="120000">
                                      <p:cBhvr>
                                        <p:cTn id="23" dur="200" fill="hold">
                                          <p:stCondLst>
                                            <p:cond delay="800"/>
                                          </p:stCondLst>
                                        </p:cTn>
                                        <p:tgtEl>
                                          <p:spTgt spid="3">
                                            <p:txEl>
                                              <p:pRg st="1" end="1"/>
                                            </p:txEl>
                                          </p:spTgt>
                                        </p:tgtEl>
                                        <p:attrNameLst>
                                          <p:attrName>r</p:attrName>
                                        </p:attrNameLst>
                                      </p:cBhvr>
                                    </p:animRot>
                                  </p:childTnLst>
                                </p:cTn>
                              </p:par>
                              <p:par>
                                <p:cTn id="24" presetID="32" presetClass="emph" presetSubtype="0" fill="hold" nodeType="withEffect">
                                  <p:stCondLst>
                                    <p:cond delay="0"/>
                                  </p:stCondLst>
                                  <p:childTnLst>
                                    <p:animRot by="120000">
                                      <p:cBhvr>
                                        <p:cTn id="25" dur="100" fill="hold">
                                          <p:stCondLst>
                                            <p:cond delay="0"/>
                                          </p:stCondLst>
                                        </p:cTn>
                                        <p:tgtEl>
                                          <p:spTgt spid="3">
                                            <p:txEl>
                                              <p:pRg st="2" end="2"/>
                                            </p:txEl>
                                          </p:spTgt>
                                        </p:tgtEl>
                                        <p:attrNameLst>
                                          <p:attrName>r</p:attrName>
                                        </p:attrNameLst>
                                      </p:cBhvr>
                                    </p:animRot>
                                    <p:animRot by="-240000">
                                      <p:cBhvr>
                                        <p:cTn id="26" dur="200" fill="hold">
                                          <p:stCondLst>
                                            <p:cond delay="200"/>
                                          </p:stCondLst>
                                        </p:cTn>
                                        <p:tgtEl>
                                          <p:spTgt spid="3">
                                            <p:txEl>
                                              <p:pRg st="2" end="2"/>
                                            </p:txEl>
                                          </p:spTgt>
                                        </p:tgtEl>
                                        <p:attrNameLst>
                                          <p:attrName>r</p:attrName>
                                        </p:attrNameLst>
                                      </p:cBhvr>
                                    </p:animRot>
                                    <p:animRot by="240000">
                                      <p:cBhvr>
                                        <p:cTn id="27" dur="200" fill="hold">
                                          <p:stCondLst>
                                            <p:cond delay="400"/>
                                          </p:stCondLst>
                                        </p:cTn>
                                        <p:tgtEl>
                                          <p:spTgt spid="3">
                                            <p:txEl>
                                              <p:pRg st="2" end="2"/>
                                            </p:txEl>
                                          </p:spTgt>
                                        </p:tgtEl>
                                        <p:attrNameLst>
                                          <p:attrName>r</p:attrName>
                                        </p:attrNameLst>
                                      </p:cBhvr>
                                    </p:animRot>
                                    <p:animRot by="-240000">
                                      <p:cBhvr>
                                        <p:cTn id="28" dur="200" fill="hold">
                                          <p:stCondLst>
                                            <p:cond delay="600"/>
                                          </p:stCondLst>
                                        </p:cTn>
                                        <p:tgtEl>
                                          <p:spTgt spid="3">
                                            <p:txEl>
                                              <p:pRg st="2" end="2"/>
                                            </p:txEl>
                                          </p:spTgt>
                                        </p:tgtEl>
                                        <p:attrNameLst>
                                          <p:attrName>r</p:attrName>
                                        </p:attrNameLst>
                                      </p:cBhvr>
                                    </p:animRot>
                                    <p:animRot by="120000">
                                      <p:cBhvr>
                                        <p:cTn id="29" dur="200" fill="hold">
                                          <p:stCondLst>
                                            <p:cond delay="800"/>
                                          </p:stCondLst>
                                        </p:cTn>
                                        <p:tgtEl>
                                          <p:spTgt spid="3">
                                            <p:txEl>
                                              <p:pRg st="2" end="2"/>
                                            </p:txEl>
                                          </p:spTgt>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6" presetClass="exit" presetSubtype="32" fill="hold" nodeType="clickEffect">
                                  <p:stCondLst>
                                    <p:cond delay="0"/>
                                  </p:stCondLst>
                                  <p:childTnLst>
                                    <p:animEffect transition="out" filter="circle(out)">
                                      <p:cBhvr>
                                        <p:cTn id="33" dur="2000"/>
                                        <p:tgtEl>
                                          <p:spTgt spid="4"/>
                                        </p:tgtEl>
                                      </p:cBhvr>
                                    </p:animEffect>
                                    <p:set>
                                      <p:cBhvr>
                                        <p:cTn id="34"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2514600"/>
          </a:xfrm>
        </p:spPr>
        <p:txBody>
          <a:bodyPr>
            <a:normAutofit/>
          </a:bodyPr>
          <a:lstStyle/>
          <a:p>
            <a:r>
              <a:rPr lang="en-US" sz="4800" b="1" dirty="0">
                <a:latin typeface="Times New Roman" pitchFamily="18" charset="0"/>
                <a:cs typeface="Times New Roman" pitchFamily="18" charset="0"/>
              </a:rPr>
              <a:t>Other</a:t>
            </a:r>
            <a:r>
              <a:rPr lang="en-US" sz="5300" b="1" dirty="0">
                <a:latin typeface="Times New Roman" pitchFamily="18" charset="0"/>
                <a:cs typeface="Times New Roman" pitchFamily="18" charset="0"/>
              </a:rPr>
              <a:t> T</a:t>
            </a:r>
            <a:r>
              <a:rPr lang="en-US" sz="5300" b="1" dirty="0" smtClean="0">
                <a:latin typeface="Times New Roman" pitchFamily="18" charset="0"/>
                <a:cs typeface="Times New Roman" pitchFamily="18" charset="0"/>
              </a:rPr>
              <a:t>echnologies </a:t>
            </a:r>
            <a:r>
              <a:rPr lang="en-US" sz="5300" b="1" dirty="0">
                <a:latin typeface="Times New Roman" pitchFamily="18" charset="0"/>
                <a:cs typeface="Times New Roman" pitchFamily="18" charset="0"/>
              </a:rPr>
              <a:t>in </a:t>
            </a:r>
            <a:r>
              <a:rPr lang="en-US" sz="5300" b="1" dirty="0" smtClean="0">
                <a:latin typeface="Times New Roman" pitchFamily="18" charset="0"/>
                <a:cs typeface="Times New Roman" pitchFamily="18" charset="0"/>
              </a:rPr>
              <a:t>Ten Years</a:t>
            </a:r>
            <a:r>
              <a:rPr lang="en-US" dirty="0"/>
              <a:t/>
            </a:r>
            <a:br>
              <a:rPr lang="en-US" dirty="0"/>
            </a:br>
            <a:endParaRPr lang="en-US" dirty="0"/>
          </a:p>
        </p:txBody>
      </p:sp>
      <p:sp>
        <p:nvSpPr>
          <p:cNvPr id="3" name="Content Placeholder 2"/>
          <p:cNvSpPr>
            <a:spLocks noGrp="1"/>
          </p:cNvSpPr>
          <p:nvPr>
            <p:ph idx="1"/>
          </p:nvPr>
        </p:nvSpPr>
        <p:spPr>
          <a:xfrm>
            <a:off x="457200" y="2514600"/>
            <a:ext cx="8229600" cy="2895600"/>
          </a:xfrm>
        </p:spPr>
        <p:txBody>
          <a:bodyPr/>
          <a:lstStyle/>
          <a:p>
            <a:pPr lvl="0">
              <a:buNone/>
            </a:pPr>
            <a:r>
              <a:rPr lang="en-US" b="1" dirty="0" smtClean="0">
                <a:latin typeface="Times New Roman" pitchFamily="18" charset="0"/>
                <a:cs typeface="Times New Roman" pitchFamily="18" charset="0"/>
              </a:rPr>
              <a:t>User-behavior analytics aimed at;</a:t>
            </a:r>
          </a:p>
          <a:p>
            <a:pPr>
              <a:buFont typeface="Wingdings" pitchFamily="2" charset="2"/>
              <a:buChar char="Ø"/>
            </a:pPr>
            <a:r>
              <a:rPr lang="en-US" dirty="0" smtClean="0">
                <a:latin typeface="Times New Roman" pitchFamily="18" charset="0"/>
                <a:cs typeface="Times New Roman" pitchFamily="18" charset="0"/>
              </a:rPr>
              <a:t>Providing security for organizations’ data</a:t>
            </a:r>
          </a:p>
          <a:p>
            <a:pPr>
              <a:buFont typeface="Wingdings" pitchFamily="2" charset="2"/>
              <a:buChar char="Ø"/>
            </a:pPr>
            <a:r>
              <a:rPr lang="en-US" dirty="0" smtClean="0">
                <a:latin typeface="Times New Roman" pitchFamily="18" charset="0"/>
                <a:cs typeface="Times New Roman" pitchFamily="18" charset="0"/>
              </a:rPr>
              <a:t>Addressing employee negligence</a:t>
            </a:r>
          </a:p>
          <a:p>
            <a:pPr>
              <a:buFont typeface="Wingdings" pitchFamily="2" charset="2"/>
              <a:buChar char="Ø"/>
            </a:pPr>
            <a:r>
              <a:rPr lang="en-US" dirty="0" smtClean="0">
                <a:latin typeface="Times New Roman" pitchFamily="18" charset="0"/>
                <a:cs typeface="Times New Roman" pitchFamily="18" charset="0"/>
              </a:rPr>
              <a:t>Using of phishing stimulation</a:t>
            </a:r>
          </a:p>
          <a:p>
            <a:pPr>
              <a:buNone/>
            </a:pPr>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barn(inVertical)">
                                      <p:cBhvr>
                                        <p:cTn id="19" dur="500"/>
                                        <p:tgtEl>
                                          <p:spTgt spid="3">
                                            <p:txEl>
                                              <p:pRg st="2" end="2"/>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Times New Roman" pitchFamily="18" charset="0"/>
                <a:cs typeface="Times New Roman" pitchFamily="18" charset="0"/>
              </a:rPr>
              <a:t>Continuation</a:t>
            </a:r>
            <a:r>
              <a:rPr lang="en-US" sz="4800" dirty="0" smtClean="0">
                <a:latin typeface="Times New Roman" pitchFamily="18" charset="0"/>
                <a:cs typeface="Times New Roman" pitchFamily="18" charset="0"/>
              </a:rPr>
              <a:t>…</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935480"/>
            <a:ext cx="8686800" cy="4541520"/>
          </a:xfrm>
        </p:spPr>
        <p:txBody>
          <a:bodyPr/>
          <a:lstStyle/>
          <a:p>
            <a:pPr>
              <a:buNone/>
            </a:pPr>
            <a:endParaRPr lang="en-US" dirty="0"/>
          </a:p>
          <a:p>
            <a:pPr lvl="0">
              <a:buNone/>
            </a:pPr>
            <a:r>
              <a:rPr lang="en-US" b="1" dirty="0" smtClean="0">
                <a:latin typeface="Times New Roman" pitchFamily="18" charset="0"/>
                <a:cs typeface="Times New Roman" pitchFamily="18" charset="0"/>
              </a:rPr>
              <a:t>Use of cloud computing aimed at; </a:t>
            </a:r>
          </a:p>
          <a:p>
            <a:pPr>
              <a:buFont typeface="Wingdings" pitchFamily="2" charset="2"/>
              <a:buChar char="Ø"/>
            </a:pPr>
            <a:r>
              <a:rPr lang="en-US" dirty="0" smtClean="0">
                <a:latin typeface="Times New Roman" pitchFamily="18" charset="0"/>
                <a:cs typeface="Times New Roman" pitchFamily="18" charset="0"/>
              </a:rPr>
              <a:t>Improving intelligence in cyber security operations</a:t>
            </a:r>
            <a:endParaRPr lang="en-US" b="1"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Improving security of systems</a:t>
            </a:r>
            <a:endParaRPr lang="en-US" b="1"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Efficient ways of using cloud</a:t>
            </a:r>
            <a:endParaRPr lang="en-US" b="1" dirty="0" smtClean="0">
              <a:latin typeface="Times New Roman" pitchFamily="18" charset="0"/>
              <a:cs typeface="Times New Roman" pitchFamily="18" charset="0"/>
            </a:endParaRPr>
          </a:p>
          <a:p>
            <a:pPr lvl="0">
              <a:buNone/>
            </a:pPr>
            <a:endParaRPr lang="en-US" b="1" dirty="0" smtClean="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2" end="2"/>
                                            </p:txEl>
                                          </p:spTgt>
                                        </p:tgtEl>
                                        <p:attrNameLst>
                                          <p:attrName>style.visibility</p:attrName>
                                        </p:attrNameLst>
                                      </p:cBhvr>
                                      <p:to>
                                        <p:strVal val="visible"/>
                                      </p:to>
                                    </p:set>
                                    <p:animEffect transition="in" filter="wipe(down)">
                                      <p:cBhvr>
                                        <p:cTn id="41" dur="580">
                                          <p:stCondLst>
                                            <p:cond delay="0"/>
                                          </p:stCondLst>
                                        </p:cTn>
                                        <p:tgtEl>
                                          <p:spTgt spid="3">
                                            <p:txEl>
                                              <p:pRg st="2" end="2"/>
                                            </p:txEl>
                                          </p:spTgt>
                                        </p:tgtEl>
                                      </p:cBhvr>
                                    </p:animEffect>
                                    <p:anim calcmode="lin" valueType="num">
                                      <p:cBhvr>
                                        <p:cTn id="4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2" end="2"/>
                                            </p:txEl>
                                          </p:spTgt>
                                        </p:tgtEl>
                                      </p:cBhvr>
                                      <p:to x="100000" y="60000"/>
                                    </p:animScale>
                                    <p:animScale>
                                      <p:cBhvr>
                                        <p:cTn id="48" dur="166" decel="50000">
                                          <p:stCondLst>
                                            <p:cond delay="676"/>
                                          </p:stCondLst>
                                        </p:cTn>
                                        <p:tgtEl>
                                          <p:spTgt spid="3">
                                            <p:txEl>
                                              <p:pRg st="2" end="2"/>
                                            </p:txEl>
                                          </p:spTgt>
                                        </p:tgtEl>
                                      </p:cBhvr>
                                      <p:to x="100000" y="100000"/>
                                    </p:animScale>
                                    <p:animScale>
                                      <p:cBhvr>
                                        <p:cTn id="49" dur="26">
                                          <p:stCondLst>
                                            <p:cond delay="1312"/>
                                          </p:stCondLst>
                                        </p:cTn>
                                        <p:tgtEl>
                                          <p:spTgt spid="3">
                                            <p:txEl>
                                              <p:pRg st="2" end="2"/>
                                            </p:txEl>
                                          </p:spTgt>
                                        </p:tgtEl>
                                      </p:cBhvr>
                                      <p:to x="100000" y="80000"/>
                                    </p:animScale>
                                    <p:animScale>
                                      <p:cBhvr>
                                        <p:cTn id="50" dur="166" decel="50000">
                                          <p:stCondLst>
                                            <p:cond delay="1338"/>
                                          </p:stCondLst>
                                        </p:cTn>
                                        <p:tgtEl>
                                          <p:spTgt spid="3">
                                            <p:txEl>
                                              <p:pRg st="2" end="2"/>
                                            </p:txEl>
                                          </p:spTgt>
                                        </p:tgtEl>
                                      </p:cBhvr>
                                      <p:to x="100000" y="100000"/>
                                    </p:animScale>
                                    <p:animScale>
                                      <p:cBhvr>
                                        <p:cTn id="51" dur="26">
                                          <p:stCondLst>
                                            <p:cond delay="1642"/>
                                          </p:stCondLst>
                                        </p:cTn>
                                        <p:tgtEl>
                                          <p:spTgt spid="3">
                                            <p:txEl>
                                              <p:pRg st="2" end="2"/>
                                            </p:txEl>
                                          </p:spTgt>
                                        </p:tgtEl>
                                      </p:cBhvr>
                                      <p:to x="100000" y="90000"/>
                                    </p:animScale>
                                    <p:animScale>
                                      <p:cBhvr>
                                        <p:cTn id="52" dur="166" decel="50000">
                                          <p:stCondLst>
                                            <p:cond delay="1668"/>
                                          </p:stCondLst>
                                        </p:cTn>
                                        <p:tgtEl>
                                          <p:spTgt spid="3">
                                            <p:txEl>
                                              <p:pRg st="2" end="2"/>
                                            </p:txEl>
                                          </p:spTgt>
                                        </p:tgtEl>
                                      </p:cBhvr>
                                      <p:to x="100000" y="100000"/>
                                    </p:animScale>
                                    <p:animScale>
                                      <p:cBhvr>
                                        <p:cTn id="53" dur="26">
                                          <p:stCondLst>
                                            <p:cond delay="1808"/>
                                          </p:stCondLst>
                                        </p:cTn>
                                        <p:tgtEl>
                                          <p:spTgt spid="3">
                                            <p:txEl>
                                              <p:pRg st="2" end="2"/>
                                            </p:txEl>
                                          </p:spTgt>
                                        </p:tgtEl>
                                      </p:cBhvr>
                                      <p:to x="100000" y="95000"/>
                                    </p:animScale>
                                    <p:animScale>
                                      <p:cBhvr>
                                        <p:cTn id="54" dur="166" decel="50000">
                                          <p:stCondLst>
                                            <p:cond delay="1834"/>
                                          </p:stCondLst>
                                        </p:cTn>
                                        <p:tgtEl>
                                          <p:spTgt spid="3">
                                            <p:txEl>
                                              <p:pRg st="2" end="2"/>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wipe(down)">
                                      <p:cBhvr>
                                        <p:cTn id="57" dur="580">
                                          <p:stCondLst>
                                            <p:cond delay="0"/>
                                          </p:stCondLst>
                                        </p:cTn>
                                        <p:tgtEl>
                                          <p:spTgt spid="3">
                                            <p:txEl>
                                              <p:pRg st="3" end="3"/>
                                            </p:txEl>
                                          </p:spTgt>
                                        </p:tgtEl>
                                      </p:cBhvr>
                                    </p:animEffect>
                                    <p:anim calcmode="lin" valueType="num">
                                      <p:cBhvr>
                                        <p:cTn id="5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3" end="3"/>
                                            </p:txEl>
                                          </p:spTgt>
                                        </p:tgtEl>
                                      </p:cBhvr>
                                      <p:to x="100000" y="60000"/>
                                    </p:animScale>
                                    <p:animScale>
                                      <p:cBhvr>
                                        <p:cTn id="64" dur="166" decel="50000">
                                          <p:stCondLst>
                                            <p:cond delay="676"/>
                                          </p:stCondLst>
                                        </p:cTn>
                                        <p:tgtEl>
                                          <p:spTgt spid="3">
                                            <p:txEl>
                                              <p:pRg st="3" end="3"/>
                                            </p:txEl>
                                          </p:spTgt>
                                        </p:tgtEl>
                                      </p:cBhvr>
                                      <p:to x="100000" y="100000"/>
                                    </p:animScale>
                                    <p:animScale>
                                      <p:cBhvr>
                                        <p:cTn id="65" dur="26">
                                          <p:stCondLst>
                                            <p:cond delay="1312"/>
                                          </p:stCondLst>
                                        </p:cTn>
                                        <p:tgtEl>
                                          <p:spTgt spid="3">
                                            <p:txEl>
                                              <p:pRg st="3" end="3"/>
                                            </p:txEl>
                                          </p:spTgt>
                                        </p:tgtEl>
                                      </p:cBhvr>
                                      <p:to x="100000" y="80000"/>
                                    </p:animScale>
                                    <p:animScale>
                                      <p:cBhvr>
                                        <p:cTn id="66" dur="166" decel="50000">
                                          <p:stCondLst>
                                            <p:cond delay="1338"/>
                                          </p:stCondLst>
                                        </p:cTn>
                                        <p:tgtEl>
                                          <p:spTgt spid="3">
                                            <p:txEl>
                                              <p:pRg st="3" end="3"/>
                                            </p:txEl>
                                          </p:spTgt>
                                        </p:tgtEl>
                                      </p:cBhvr>
                                      <p:to x="100000" y="100000"/>
                                    </p:animScale>
                                    <p:animScale>
                                      <p:cBhvr>
                                        <p:cTn id="67" dur="26">
                                          <p:stCondLst>
                                            <p:cond delay="1642"/>
                                          </p:stCondLst>
                                        </p:cTn>
                                        <p:tgtEl>
                                          <p:spTgt spid="3">
                                            <p:txEl>
                                              <p:pRg st="3" end="3"/>
                                            </p:txEl>
                                          </p:spTgt>
                                        </p:tgtEl>
                                      </p:cBhvr>
                                      <p:to x="100000" y="90000"/>
                                    </p:animScale>
                                    <p:animScale>
                                      <p:cBhvr>
                                        <p:cTn id="68" dur="166" decel="50000">
                                          <p:stCondLst>
                                            <p:cond delay="1668"/>
                                          </p:stCondLst>
                                        </p:cTn>
                                        <p:tgtEl>
                                          <p:spTgt spid="3">
                                            <p:txEl>
                                              <p:pRg st="3" end="3"/>
                                            </p:txEl>
                                          </p:spTgt>
                                        </p:tgtEl>
                                      </p:cBhvr>
                                      <p:to x="100000" y="100000"/>
                                    </p:animScale>
                                    <p:animScale>
                                      <p:cBhvr>
                                        <p:cTn id="69" dur="26">
                                          <p:stCondLst>
                                            <p:cond delay="1808"/>
                                          </p:stCondLst>
                                        </p:cTn>
                                        <p:tgtEl>
                                          <p:spTgt spid="3">
                                            <p:txEl>
                                              <p:pRg st="3" end="3"/>
                                            </p:txEl>
                                          </p:spTgt>
                                        </p:tgtEl>
                                      </p:cBhvr>
                                      <p:to x="100000" y="95000"/>
                                    </p:animScale>
                                    <p:animScale>
                                      <p:cBhvr>
                                        <p:cTn id="70" dur="166" decel="50000">
                                          <p:stCondLst>
                                            <p:cond delay="1834"/>
                                          </p:stCondLst>
                                        </p:cTn>
                                        <p:tgtEl>
                                          <p:spTgt spid="3">
                                            <p:txEl>
                                              <p:pRg st="3" end="3"/>
                                            </p:txEl>
                                          </p:spTgt>
                                        </p:tgtEl>
                                      </p:cBhvr>
                                      <p:to x="100000" y="100000"/>
                                    </p:animScale>
                                  </p:childTnLst>
                                </p:cTn>
                              </p:par>
                              <p:par>
                                <p:cTn id="71" presetID="26" presetClass="entr" presetSubtype="0" fill="hold" nodeType="withEffect">
                                  <p:stCondLst>
                                    <p:cond delay="0"/>
                                  </p:stCondLst>
                                  <p:childTnLst>
                                    <p:set>
                                      <p:cBhvr>
                                        <p:cTn id="72" dur="1" fill="hold">
                                          <p:stCondLst>
                                            <p:cond delay="0"/>
                                          </p:stCondLst>
                                        </p:cTn>
                                        <p:tgtEl>
                                          <p:spTgt spid="3">
                                            <p:txEl>
                                              <p:pRg st="4" end="4"/>
                                            </p:txEl>
                                          </p:spTgt>
                                        </p:tgtEl>
                                        <p:attrNameLst>
                                          <p:attrName>style.visibility</p:attrName>
                                        </p:attrNameLst>
                                      </p:cBhvr>
                                      <p:to>
                                        <p:strVal val="visible"/>
                                      </p:to>
                                    </p:set>
                                    <p:animEffect transition="in" filter="wipe(down)">
                                      <p:cBhvr>
                                        <p:cTn id="73" dur="580">
                                          <p:stCondLst>
                                            <p:cond delay="0"/>
                                          </p:stCondLst>
                                        </p:cTn>
                                        <p:tgtEl>
                                          <p:spTgt spid="3">
                                            <p:txEl>
                                              <p:pRg st="4" end="4"/>
                                            </p:txEl>
                                          </p:spTgt>
                                        </p:tgtEl>
                                      </p:cBhvr>
                                    </p:animEffect>
                                    <p:anim calcmode="lin" valueType="num">
                                      <p:cBhvr>
                                        <p:cTn id="7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9" dur="26">
                                          <p:stCondLst>
                                            <p:cond delay="650"/>
                                          </p:stCondLst>
                                        </p:cTn>
                                        <p:tgtEl>
                                          <p:spTgt spid="3">
                                            <p:txEl>
                                              <p:pRg st="4" end="4"/>
                                            </p:txEl>
                                          </p:spTgt>
                                        </p:tgtEl>
                                      </p:cBhvr>
                                      <p:to x="100000" y="60000"/>
                                    </p:animScale>
                                    <p:animScale>
                                      <p:cBhvr>
                                        <p:cTn id="80" dur="166" decel="50000">
                                          <p:stCondLst>
                                            <p:cond delay="676"/>
                                          </p:stCondLst>
                                        </p:cTn>
                                        <p:tgtEl>
                                          <p:spTgt spid="3">
                                            <p:txEl>
                                              <p:pRg st="4" end="4"/>
                                            </p:txEl>
                                          </p:spTgt>
                                        </p:tgtEl>
                                      </p:cBhvr>
                                      <p:to x="100000" y="100000"/>
                                    </p:animScale>
                                    <p:animScale>
                                      <p:cBhvr>
                                        <p:cTn id="81" dur="26">
                                          <p:stCondLst>
                                            <p:cond delay="1312"/>
                                          </p:stCondLst>
                                        </p:cTn>
                                        <p:tgtEl>
                                          <p:spTgt spid="3">
                                            <p:txEl>
                                              <p:pRg st="4" end="4"/>
                                            </p:txEl>
                                          </p:spTgt>
                                        </p:tgtEl>
                                      </p:cBhvr>
                                      <p:to x="100000" y="80000"/>
                                    </p:animScale>
                                    <p:animScale>
                                      <p:cBhvr>
                                        <p:cTn id="82" dur="166" decel="50000">
                                          <p:stCondLst>
                                            <p:cond delay="1338"/>
                                          </p:stCondLst>
                                        </p:cTn>
                                        <p:tgtEl>
                                          <p:spTgt spid="3">
                                            <p:txEl>
                                              <p:pRg st="4" end="4"/>
                                            </p:txEl>
                                          </p:spTgt>
                                        </p:tgtEl>
                                      </p:cBhvr>
                                      <p:to x="100000" y="100000"/>
                                    </p:animScale>
                                    <p:animScale>
                                      <p:cBhvr>
                                        <p:cTn id="83" dur="26">
                                          <p:stCondLst>
                                            <p:cond delay="1642"/>
                                          </p:stCondLst>
                                        </p:cTn>
                                        <p:tgtEl>
                                          <p:spTgt spid="3">
                                            <p:txEl>
                                              <p:pRg st="4" end="4"/>
                                            </p:txEl>
                                          </p:spTgt>
                                        </p:tgtEl>
                                      </p:cBhvr>
                                      <p:to x="100000" y="90000"/>
                                    </p:animScale>
                                    <p:animScale>
                                      <p:cBhvr>
                                        <p:cTn id="84" dur="166" decel="50000">
                                          <p:stCondLst>
                                            <p:cond delay="1668"/>
                                          </p:stCondLst>
                                        </p:cTn>
                                        <p:tgtEl>
                                          <p:spTgt spid="3">
                                            <p:txEl>
                                              <p:pRg st="4" end="4"/>
                                            </p:txEl>
                                          </p:spTgt>
                                        </p:tgtEl>
                                      </p:cBhvr>
                                      <p:to x="100000" y="100000"/>
                                    </p:animScale>
                                    <p:animScale>
                                      <p:cBhvr>
                                        <p:cTn id="85" dur="26">
                                          <p:stCondLst>
                                            <p:cond delay="1808"/>
                                          </p:stCondLst>
                                        </p:cTn>
                                        <p:tgtEl>
                                          <p:spTgt spid="3">
                                            <p:txEl>
                                              <p:pRg st="4" end="4"/>
                                            </p:txEl>
                                          </p:spTgt>
                                        </p:tgtEl>
                                      </p:cBhvr>
                                      <p:to x="100000" y="95000"/>
                                    </p:animScale>
                                    <p:animScale>
                                      <p:cBhvr>
                                        <p:cTn id="86"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Times New Roman" pitchFamily="18" charset="0"/>
                <a:cs typeface="Times New Roman" pitchFamily="18" charset="0"/>
              </a:rPr>
              <a:t>Continuation…</a:t>
            </a:r>
            <a:endParaRPr lang="en-US" sz="4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None/>
            </a:pPr>
            <a:r>
              <a:rPr lang="en-US" b="1" dirty="0" smtClean="0">
                <a:latin typeface="Times New Roman" pitchFamily="18" charset="0"/>
                <a:cs typeface="Times New Roman" pitchFamily="18" charset="0"/>
              </a:rPr>
              <a:t>Quantum computing which will;</a:t>
            </a:r>
          </a:p>
          <a:p>
            <a:pPr>
              <a:buFont typeface="Wingdings" pitchFamily="2" charset="2"/>
              <a:buChar char="Ø"/>
            </a:pPr>
            <a:r>
              <a:rPr lang="en-US" dirty="0" smtClean="0">
                <a:latin typeface="Times New Roman" pitchFamily="18" charset="0"/>
                <a:cs typeface="Times New Roman" pitchFamily="18" charset="0"/>
              </a:rPr>
              <a:t>Use advanced computing models</a:t>
            </a:r>
          </a:p>
          <a:p>
            <a:pPr>
              <a:buFont typeface="Wingdings" pitchFamily="2" charset="2"/>
              <a:buChar char="Ø"/>
            </a:pPr>
            <a:r>
              <a:rPr lang="en-US" dirty="0" smtClean="0">
                <a:latin typeface="Times New Roman" pitchFamily="18" charset="0"/>
                <a:cs typeface="Times New Roman" pitchFamily="18" charset="0"/>
              </a:rPr>
              <a:t>Use more advanced qubit drives</a:t>
            </a:r>
          </a:p>
          <a:p>
            <a:pPr>
              <a:buFont typeface="Wingdings" pitchFamily="2" charset="2"/>
              <a:buChar char="Ø"/>
            </a:pPr>
            <a:r>
              <a:rPr lang="en-US" dirty="0" smtClean="0">
                <a:latin typeface="Times New Roman" pitchFamily="18" charset="0"/>
                <a:cs typeface="Times New Roman" pitchFamily="18" charset="0"/>
              </a:rPr>
              <a:t>Advance artificial intelligence</a:t>
            </a:r>
          </a:p>
          <a:p>
            <a:pPr>
              <a:buFont typeface="Wingdings" pitchFamily="2" charset="2"/>
              <a:buChar char="Ø"/>
            </a:pPr>
            <a:r>
              <a:rPr lang="en-US" dirty="0" smtClean="0">
                <a:latin typeface="Times New Roman" pitchFamily="18" charset="0"/>
                <a:cs typeface="Times New Roman" pitchFamily="18" charset="0"/>
              </a:rPr>
              <a:t>Replace current security encryptions</a:t>
            </a:r>
          </a:p>
          <a:p>
            <a:pPr>
              <a:buNone/>
            </a:pPr>
            <a:r>
              <a:rPr lang="en-US" u="sng" dirty="0" smtClean="0">
                <a:hlinkClick r:id="rId3"/>
              </a:rPr>
              <a:t>Video https://www.youtube.com/watch?v=WVv5OAR4Nik</a:t>
            </a:r>
            <a:endParaRPr lang="en-US" dirty="0" smtClean="0"/>
          </a:p>
          <a:p>
            <a:pPr>
              <a:buFont typeface="Wingdings" pitchFamily="2" charset="2"/>
              <a:buChar char="Ø"/>
            </a:pPr>
            <a:endParaRPr lang="en-US"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2" presetClass="emph" presetSubtype="0" fill="hold" nodeType="clickEffect">
                                  <p:stCondLst>
                                    <p:cond delay="0"/>
                                  </p:stCondLst>
                                  <p:childTnLst>
                                    <p:animRot by="120000">
                                      <p:cBhvr>
                                        <p:cTn id="13" dur="100" fill="hold">
                                          <p:stCondLst>
                                            <p:cond delay="0"/>
                                          </p:stCondLst>
                                        </p:cTn>
                                        <p:tgtEl>
                                          <p:spTgt spid="3">
                                            <p:txEl>
                                              <p:pRg st="0" end="0"/>
                                            </p:txEl>
                                          </p:spTgt>
                                        </p:tgtEl>
                                        <p:attrNameLst>
                                          <p:attrName>r</p:attrName>
                                        </p:attrNameLst>
                                      </p:cBhvr>
                                    </p:animRot>
                                    <p:animRot by="-240000">
                                      <p:cBhvr>
                                        <p:cTn id="14" dur="200" fill="hold">
                                          <p:stCondLst>
                                            <p:cond delay="200"/>
                                          </p:stCondLst>
                                        </p:cTn>
                                        <p:tgtEl>
                                          <p:spTgt spid="3">
                                            <p:txEl>
                                              <p:pRg st="0" end="0"/>
                                            </p:txEl>
                                          </p:spTgt>
                                        </p:tgtEl>
                                        <p:attrNameLst>
                                          <p:attrName>r</p:attrName>
                                        </p:attrNameLst>
                                      </p:cBhvr>
                                    </p:animRot>
                                    <p:animRot by="240000">
                                      <p:cBhvr>
                                        <p:cTn id="15" dur="200" fill="hold">
                                          <p:stCondLst>
                                            <p:cond delay="400"/>
                                          </p:stCondLst>
                                        </p:cTn>
                                        <p:tgtEl>
                                          <p:spTgt spid="3">
                                            <p:txEl>
                                              <p:pRg st="0" end="0"/>
                                            </p:txEl>
                                          </p:spTgt>
                                        </p:tgtEl>
                                        <p:attrNameLst>
                                          <p:attrName>r</p:attrName>
                                        </p:attrNameLst>
                                      </p:cBhvr>
                                    </p:animRot>
                                    <p:animRot by="-240000">
                                      <p:cBhvr>
                                        <p:cTn id="16" dur="200" fill="hold">
                                          <p:stCondLst>
                                            <p:cond delay="600"/>
                                          </p:stCondLst>
                                        </p:cTn>
                                        <p:tgtEl>
                                          <p:spTgt spid="3">
                                            <p:txEl>
                                              <p:pRg st="0" end="0"/>
                                            </p:txEl>
                                          </p:spTgt>
                                        </p:tgtEl>
                                        <p:attrNameLst>
                                          <p:attrName>r</p:attrName>
                                        </p:attrNameLst>
                                      </p:cBhvr>
                                    </p:animRot>
                                    <p:animRot by="120000">
                                      <p:cBhvr>
                                        <p:cTn id="17" dur="200" fill="hold">
                                          <p:stCondLst>
                                            <p:cond delay="800"/>
                                          </p:stCondLst>
                                        </p:cTn>
                                        <p:tgtEl>
                                          <p:spTgt spid="3">
                                            <p:txEl>
                                              <p:pRg st="0" end="0"/>
                                            </p:txEl>
                                          </p:spTgt>
                                        </p:tgtEl>
                                        <p:attrNameLst>
                                          <p:attrName>r</p:attrName>
                                        </p:attrNameLst>
                                      </p:cBhvr>
                                    </p:animRot>
                                  </p:childTnLst>
                                </p:cTn>
                              </p:par>
                              <p:par>
                                <p:cTn id="18" presetID="32" presetClass="emph" presetSubtype="0" fill="hold" nodeType="withEffect">
                                  <p:stCondLst>
                                    <p:cond delay="0"/>
                                  </p:stCondLst>
                                  <p:childTnLst>
                                    <p:animRot by="120000">
                                      <p:cBhvr>
                                        <p:cTn id="19" dur="100" fill="hold">
                                          <p:stCondLst>
                                            <p:cond delay="0"/>
                                          </p:stCondLst>
                                        </p:cTn>
                                        <p:tgtEl>
                                          <p:spTgt spid="3">
                                            <p:txEl>
                                              <p:pRg st="1" end="1"/>
                                            </p:txEl>
                                          </p:spTgt>
                                        </p:tgtEl>
                                        <p:attrNameLst>
                                          <p:attrName>r</p:attrName>
                                        </p:attrNameLst>
                                      </p:cBhvr>
                                    </p:animRot>
                                    <p:animRot by="-240000">
                                      <p:cBhvr>
                                        <p:cTn id="20" dur="200" fill="hold">
                                          <p:stCondLst>
                                            <p:cond delay="200"/>
                                          </p:stCondLst>
                                        </p:cTn>
                                        <p:tgtEl>
                                          <p:spTgt spid="3">
                                            <p:txEl>
                                              <p:pRg st="1" end="1"/>
                                            </p:txEl>
                                          </p:spTgt>
                                        </p:tgtEl>
                                        <p:attrNameLst>
                                          <p:attrName>r</p:attrName>
                                        </p:attrNameLst>
                                      </p:cBhvr>
                                    </p:animRot>
                                    <p:animRot by="240000">
                                      <p:cBhvr>
                                        <p:cTn id="21" dur="200" fill="hold">
                                          <p:stCondLst>
                                            <p:cond delay="400"/>
                                          </p:stCondLst>
                                        </p:cTn>
                                        <p:tgtEl>
                                          <p:spTgt spid="3">
                                            <p:txEl>
                                              <p:pRg st="1" end="1"/>
                                            </p:txEl>
                                          </p:spTgt>
                                        </p:tgtEl>
                                        <p:attrNameLst>
                                          <p:attrName>r</p:attrName>
                                        </p:attrNameLst>
                                      </p:cBhvr>
                                    </p:animRot>
                                    <p:animRot by="-240000">
                                      <p:cBhvr>
                                        <p:cTn id="22" dur="200" fill="hold">
                                          <p:stCondLst>
                                            <p:cond delay="600"/>
                                          </p:stCondLst>
                                        </p:cTn>
                                        <p:tgtEl>
                                          <p:spTgt spid="3">
                                            <p:txEl>
                                              <p:pRg st="1" end="1"/>
                                            </p:txEl>
                                          </p:spTgt>
                                        </p:tgtEl>
                                        <p:attrNameLst>
                                          <p:attrName>r</p:attrName>
                                        </p:attrNameLst>
                                      </p:cBhvr>
                                    </p:animRot>
                                    <p:animRot by="120000">
                                      <p:cBhvr>
                                        <p:cTn id="23" dur="200" fill="hold">
                                          <p:stCondLst>
                                            <p:cond delay="800"/>
                                          </p:stCondLst>
                                        </p:cTn>
                                        <p:tgtEl>
                                          <p:spTgt spid="3">
                                            <p:txEl>
                                              <p:pRg st="1" end="1"/>
                                            </p:txEl>
                                          </p:spTgt>
                                        </p:tgtEl>
                                        <p:attrNameLst>
                                          <p:attrName>r</p:attrName>
                                        </p:attrNameLst>
                                      </p:cBhvr>
                                    </p:animRot>
                                  </p:childTnLst>
                                </p:cTn>
                              </p:par>
                              <p:par>
                                <p:cTn id="24" presetID="32" presetClass="emph" presetSubtype="0" fill="hold" nodeType="withEffect">
                                  <p:stCondLst>
                                    <p:cond delay="0"/>
                                  </p:stCondLst>
                                  <p:childTnLst>
                                    <p:animRot by="120000">
                                      <p:cBhvr>
                                        <p:cTn id="25" dur="100" fill="hold">
                                          <p:stCondLst>
                                            <p:cond delay="0"/>
                                          </p:stCondLst>
                                        </p:cTn>
                                        <p:tgtEl>
                                          <p:spTgt spid="3">
                                            <p:txEl>
                                              <p:pRg st="2" end="2"/>
                                            </p:txEl>
                                          </p:spTgt>
                                        </p:tgtEl>
                                        <p:attrNameLst>
                                          <p:attrName>r</p:attrName>
                                        </p:attrNameLst>
                                      </p:cBhvr>
                                    </p:animRot>
                                    <p:animRot by="-240000">
                                      <p:cBhvr>
                                        <p:cTn id="26" dur="200" fill="hold">
                                          <p:stCondLst>
                                            <p:cond delay="200"/>
                                          </p:stCondLst>
                                        </p:cTn>
                                        <p:tgtEl>
                                          <p:spTgt spid="3">
                                            <p:txEl>
                                              <p:pRg st="2" end="2"/>
                                            </p:txEl>
                                          </p:spTgt>
                                        </p:tgtEl>
                                        <p:attrNameLst>
                                          <p:attrName>r</p:attrName>
                                        </p:attrNameLst>
                                      </p:cBhvr>
                                    </p:animRot>
                                    <p:animRot by="240000">
                                      <p:cBhvr>
                                        <p:cTn id="27" dur="200" fill="hold">
                                          <p:stCondLst>
                                            <p:cond delay="400"/>
                                          </p:stCondLst>
                                        </p:cTn>
                                        <p:tgtEl>
                                          <p:spTgt spid="3">
                                            <p:txEl>
                                              <p:pRg st="2" end="2"/>
                                            </p:txEl>
                                          </p:spTgt>
                                        </p:tgtEl>
                                        <p:attrNameLst>
                                          <p:attrName>r</p:attrName>
                                        </p:attrNameLst>
                                      </p:cBhvr>
                                    </p:animRot>
                                    <p:animRot by="-240000">
                                      <p:cBhvr>
                                        <p:cTn id="28" dur="200" fill="hold">
                                          <p:stCondLst>
                                            <p:cond delay="600"/>
                                          </p:stCondLst>
                                        </p:cTn>
                                        <p:tgtEl>
                                          <p:spTgt spid="3">
                                            <p:txEl>
                                              <p:pRg st="2" end="2"/>
                                            </p:txEl>
                                          </p:spTgt>
                                        </p:tgtEl>
                                        <p:attrNameLst>
                                          <p:attrName>r</p:attrName>
                                        </p:attrNameLst>
                                      </p:cBhvr>
                                    </p:animRot>
                                    <p:animRot by="120000">
                                      <p:cBhvr>
                                        <p:cTn id="29" dur="200" fill="hold">
                                          <p:stCondLst>
                                            <p:cond delay="800"/>
                                          </p:stCondLst>
                                        </p:cTn>
                                        <p:tgtEl>
                                          <p:spTgt spid="3">
                                            <p:txEl>
                                              <p:pRg st="2" end="2"/>
                                            </p:txEl>
                                          </p:spTgt>
                                        </p:tgtEl>
                                        <p:attrNameLst>
                                          <p:attrName>r</p:attrName>
                                        </p:attrNameLst>
                                      </p:cBhvr>
                                    </p:animRot>
                                  </p:childTnLst>
                                </p:cTn>
                              </p:par>
                              <p:par>
                                <p:cTn id="30" presetID="32" presetClass="emph" presetSubtype="0" fill="hold" nodeType="withEffect">
                                  <p:stCondLst>
                                    <p:cond delay="0"/>
                                  </p:stCondLst>
                                  <p:childTnLst>
                                    <p:animRot by="120000">
                                      <p:cBhvr>
                                        <p:cTn id="31" dur="100" fill="hold">
                                          <p:stCondLst>
                                            <p:cond delay="0"/>
                                          </p:stCondLst>
                                        </p:cTn>
                                        <p:tgtEl>
                                          <p:spTgt spid="3">
                                            <p:txEl>
                                              <p:pRg st="3" end="3"/>
                                            </p:txEl>
                                          </p:spTgt>
                                        </p:tgtEl>
                                        <p:attrNameLst>
                                          <p:attrName>r</p:attrName>
                                        </p:attrNameLst>
                                      </p:cBhvr>
                                    </p:animRot>
                                    <p:animRot by="-240000">
                                      <p:cBhvr>
                                        <p:cTn id="32" dur="200" fill="hold">
                                          <p:stCondLst>
                                            <p:cond delay="200"/>
                                          </p:stCondLst>
                                        </p:cTn>
                                        <p:tgtEl>
                                          <p:spTgt spid="3">
                                            <p:txEl>
                                              <p:pRg st="3" end="3"/>
                                            </p:txEl>
                                          </p:spTgt>
                                        </p:tgtEl>
                                        <p:attrNameLst>
                                          <p:attrName>r</p:attrName>
                                        </p:attrNameLst>
                                      </p:cBhvr>
                                    </p:animRot>
                                    <p:animRot by="240000">
                                      <p:cBhvr>
                                        <p:cTn id="33" dur="200" fill="hold">
                                          <p:stCondLst>
                                            <p:cond delay="400"/>
                                          </p:stCondLst>
                                        </p:cTn>
                                        <p:tgtEl>
                                          <p:spTgt spid="3">
                                            <p:txEl>
                                              <p:pRg st="3" end="3"/>
                                            </p:txEl>
                                          </p:spTgt>
                                        </p:tgtEl>
                                        <p:attrNameLst>
                                          <p:attrName>r</p:attrName>
                                        </p:attrNameLst>
                                      </p:cBhvr>
                                    </p:animRot>
                                    <p:animRot by="-240000">
                                      <p:cBhvr>
                                        <p:cTn id="34" dur="200" fill="hold">
                                          <p:stCondLst>
                                            <p:cond delay="600"/>
                                          </p:stCondLst>
                                        </p:cTn>
                                        <p:tgtEl>
                                          <p:spTgt spid="3">
                                            <p:txEl>
                                              <p:pRg st="3" end="3"/>
                                            </p:txEl>
                                          </p:spTgt>
                                        </p:tgtEl>
                                        <p:attrNameLst>
                                          <p:attrName>r</p:attrName>
                                        </p:attrNameLst>
                                      </p:cBhvr>
                                    </p:animRot>
                                    <p:animRot by="120000">
                                      <p:cBhvr>
                                        <p:cTn id="35" dur="200" fill="hold">
                                          <p:stCondLst>
                                            <p:cond delay="800"/>
                                          </p:stCondLst>
                                        </p:cTn>
                                        <p:tgtEl>
                                          <p:spTgt spid="3">
                                            <p:txEl>
                                              <p:pRg st="3" end="3"/>
                                            </p:txEl>
                                          </p:spTgt>
                                        </p:tgtEl>
                                        <p:attrNameLst>
                                          <p:attrName>r</p:attrName>
                                        </p:attrNameLst>
                                      </p:cBhvr>
                                    </p:animRot>
                                  </p:childTnLst>
                                </p:cTn>
                              </p:par>
                              <p:par>
                                <p:cTn id="36" presetID="32" presetClass="emph" presetSubtype="0" fill="hold" nodeType="withEffect">
                                  <p:stCondLst>
                                    <p:cond delay="0"/>
                                  </p:stCondLst>
                                  <p:childTnLst>
                                    <p:animRot by="120000">
                                      <p:cBhvr>
                                        <p:cTn id="37" dur="100" fill="hold">
                                          <p:stCondLst>
                                            <p:cond delay="0"/>
                                          </p:stCondLst>
                                        </p:cTn>
                                        <p:tgtEl>
                                          <p:spTgt spid="3">
                                            <p:txEl>
                                              <p:pRg st="4" end="4"/>
                                            </p:txEl>
                                          </p:spTgt>
                                        </p:tgtEl>
                                        <p:attrNameLst>
                                          <p:attrName>r</p:attrName>
                                        </p:attrNameLst>
                                      </p:cBhvr>
                                    </p:animRot>
                                    <p:animRot by="-240000">
                                      <p:cBhvr>
                                        <p:cTn id="38" dur="200" fill="hold">
                                          <p:stCondLst>
                                            <p:cond delay="200"/>
                                          </p:stCondLst>
                                        </p:cTn>
                                        <p:tgtEl>
                                          <p:spTgt spid="3">
                                            <p:txEl>
                                              <p:pRg st="4" end="4"/>
                                            </p:txEl>
                                          </p:spTgt>
                                        </p:tgtEl>
                                        <p:attrNameLst>
                                          <p:attrName>r</p:attrName>
                                        </p:attrNameLst>
                                      </p:cBhvr>
                                    </p:animRot>
                                    <p:animRot by="240000">
                                      <p:cBhvr>
                                        <p:cTn id="39" dur="200" fill="hold">
                                          <p:stCondLst>
                                            <p:cond delay="400"/>
                                          </p:stCondLst>
                                        </p:cTn>
                                        <p:tgtEl>
                                          <p:spTgt spid="3">
                                            <p:txEl>
                                              <p:pRg st="4" end="4"/>
                                            </p:txEl>
                                          </p:spTgt>
                                        </p:tgtEl>
                                        <p:attrNameLst>
                                          <p:attrName>r</p:attrName>
                                        </p:attrNameLst>
                                      </p:cBhvr>
                                    </p:animRot>
                                    <p:animRot by="-240000">
                                      <p:cBhvr>
                                        <p:cTn id="40" dur="200" fill="hold">
                                          <p:stCondLst>
                                            <p:cond delay="600"/>
                                          </p:stCondLst>
                                        </p:cTn>
                                        <p:tgtEl>
                                          <p:spTgt spid="3">
                                            <p:txEl>
                                              <p:pRg st="4" end="4"/>
                                            </p:txEl>
                                          </p:spTgt>
                                        </p:tgtEl>
                                        <p:attrNameLst>
                                          <p:attrName>r</p:attrName>
                                        </p:attrNameLst>
                                      </p:cBhvr>
                                    </p:animRot>
                                    <p:animRot by="120000">
                                      <p:cBhvr>
                                        <p:cTn id="41" dur="200" fill="hold">
                                          <p:stCondLst>
                                            <p:cond delay="800"/>
                                          </p:stCondLst>
                                        </p:cTn>
                                        <p:tgtEl>
                                          <p:spTgt spid="3">
                                            <p:txEl>
                                              <p:pRg st="4" end="4"/>
                                            </p:txEl>
                                          </p:spTgt>
                                        </p:tgtEl>
                                        <p:attrNameLst>
                                          <p:attrName>r</p:attrName>
                                        </p:attrNameLst>
                                      </p:cBhvr>
                                    </p:animRot>
                                  </p:childTnLst>
                                </p:cTn>
                              </p:par>
                              <p:par>
                                <p:cTn id="42" presetID="32" presetClass="emph" presetSubtype="0" fill="hold" nodeType="withEffect">
                                  <p:stCondLst>
                                    <p:cond delay="0"/>
                                  </p:stCondLst>
                                  <p:childTnLst>
                                    <p:animRot by="120000">
                                      <p:cBhvr>
                                        <p:cTn id="43" dur="100" fill="hold">
                                          <p:stCondLst>
                                            <p:cond delay="0"/>
                                          </p:stCondLst>
                                        </p:cTn>
                                        <p:tgtEl>
                                          <p:spTgt spid="3">
                                            <p:txEl>
                                              <p:pRg st="5" end="5"/>
                                            </p:txEl>
                                          </p:spTgt>
                                        </p:tgtEl>
                                        <p:attrNameLst>
                                          <p:attrName>r</p:attrName>
                                        </p:attrNameLst>
                                      </p:cBhvr>
                                    </p:animRot>
                                    <p:animRot by="-240000">
                                      <p:cBhvr>
                                        <p:cTn id="44" dur="200" fill="hold">
                                          <p:stCondLst>
                                            <p:cond delay="200"/>
                                          </p:stCondLst>
                                        </p:cTn>
                                        <p:tgtEl>
                                          <p:spTgt spid="3">
                                            <p:txEl>
                                              <p:pRg st="5" end="5"/>
                                            </p:txEl>
                                          </p:spTgt>
                                        </p:tgtEl>
                                        <p:attrNameLst>
                                          <p:attrName>r</p:attrName>
                                        </p:attrNameLst>
                                      </p:cBhvr>
                                    </p:animRot>
                                    <p:animRot by="240000">
                                      <p:cBhvr>
                                        <p:cTn id="45" dur="200" fill="hold">
                                          <p:stCondLst>
                                            <p:cond delay="400"/>
                                          </p:stCondLst>
                                        </p:cTn>
                                        <p:tgtEl>
                                          <p:spTgt spid="3">
                                            <p:txEl>
                                              <p:pRg st="5" end="5"/>
                                            </p:txEl>
                                          </p:spTgt>
                                        </p:tgtEl>
                                        <p:attrNameLst>
                                          <p:attrName>r</p:attrName>
                                        </p:attrNameLst>
                                      </p:cBhvr>
                                    </p:animRot>
                                    <p:animRot by="-240000">
                                      <p:cBhvr>
                                        <p:cTn id="46" dur="200" fill="hold">
                                          <p:stCondLst>
                                            <p:cond delay="600"/>
                                          </p:stCondLst>
                                        </p:cTn>
                                        <p:tgtEl>
                                          <p:spTgt spid="3">
                                            <p:txEl>
                                              <p:pRg st="5" end="5"/>
                                            </p:txEl>
                                          </p:spTgt>
                                        </p:tgtEl>
                                        <p:attrNameLst>
                                          <p:attrName>r</p:attrName>
                                        </p:attrNameLst>
                                      </p:cBhvr>
                                    </p:animRot>
                                    <p:animRot by="120000">
                                      <p:cBhvr>
                                        <p:cTn id="47" dur="200" fill="hold">
                                          <p:stCondLst>
                                            <p:cond delay="800"/>
                                          </p:stCondLst>
                                        </p:cTn>
                                        <p:tgtEl>
                                          <p:spTgt spid="3">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en-US" sz="4800" b="1" dirty="0">
                <a:latin typeface="Times New Roman" pitchFamily="18" charset="0"/>
                <a:cs typeface="Times New Roman" pitchFamily="18" charset="0"/>
              </a:rPr>
              <a:t>Most Useful Social </a:t>
            </a:r>
            <a:r>
              <a:rPr lang="en-US" sz="4800" b="1" dirty="0" smtClean="0">
                <a:latin typeface="Times New Roman" pitchFamily="18" charset="0"/>
                <a:cs typeface="Times New Roman" pitchFamily="18" charset="0"/>
              </a:rPr>
              <a:t>Media</a:t>
            </a:r>
            <a:endParaRPr lang="en-US" dirty="0"/>
          </a:p>
        </p:txBody>
      </p:sp>
      <p:sp>
        <p:nvSpPr>
          <p:cNvPr id="3" name="Content Placeholder 2"/>
          <p:cNvSpPr>
            <a:spLocks noGrp="1"/>
          </p:cNvSpPr>
          <p:nvPr>
            <p:ph idx="1"/>
          </p:nvPr>
        </p:nvSpPr>
        <p:spPr>
          <a:xfrm>
            <a:off x="484414" y="1828800"/>
            <a:ext cx="8229600" cy="3810000"/>
          </a:xfrm>
        </p:spPr>
        <p:txBody>
          <a:bodyPr/>
          <a:lstStyle/>
          <a:p>
            <a:pPr lvl="0">
              <a:buNone/>
            </a:pPr>
            <a:r>
              <a:rPr lang="en-US" b="1" dirty="0">
                <a:latin typeface="Times New Roman" pitchFamily="18" charset="0"/>
                <a:cs typeface="Times New Roman" pitchFamily="18" charset="0"/>
              </a:rPr>
              <a:t>Use of Twitter </a:t>
            </a:r>
            <a:r>
              <a:rPr lang="en-US" b="1" dirty="0" smtClean="0">
                <a:latin typeface="Times New Roman" pitchFamily="18" charset="0"/>
                <a:cs typeface="Times New Roman" pitchFamily="18" charset="0"/>
              </a:rPr>
              <a:t>since;</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It provides real-time information</a:t>
            </a:r>
          </a:p>
          <a:p>
            <a:pPr>
              <a:buFont typeface="Wingdings" pitchFamily="2" charset="2"/>
              <a:buChar char="Ø"/>
            </a:pPr>
            <a:r>
              <a:rPr lang="en-US" dirty="0" smtClean="0">
                <a:latin typeface="Times New Roman" pitchFamily="18" charset="0"/>
                <a:cs typeface="Times New Roman" pitchFamily="18" charset="0"/>
              </a:rPr>
              <a:t>It gives detailed information</a:t>
            </a:r>
          </a:p>
          <a:p>
            <a:pPr>
              <a:buFont typeface="Wingdings" pitchFamily="2" charset="2"/>
              <a:buChar char="Ø"/>
            </a:pPr>
            <a:r>
              <a:rPr lang="en-US" dirty="0" smtClean="0">
                <a:latin typeface="Times New Roman" pitchFamily="18" charset="0"/>
                <a:cs typeface="Times New Roman" pitchFamily="18" charset="0"/>
              </a:rPr>
              <a:t>It provides fine details</a:t>
            </a:r>
          </a:p>
          <a:p>
            <a:pPr>
              <a:buNone/>
            </a:pPr>
            <a:endParaRPr lang="en-US" dirty="0"/>
          </a:p>
        </p:txBody>
      </p:sp>
    </p:spTree>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429512"/>
          </a:xfrm>
        </p:spPr>
        <p:txBody>
          <a:bodyPr>
            <a:normAutofit fontScale="90000"/>
          </a:bodyPr>
          <a:lstStyle/>
          <a:p>
            <a:pPr lvl="0"/>
            <a:r>
              <a:rPr lang="en-US" sz="5300" b="1" dirty="0" smtClean="0">
                <a:latin typeface="Times New Roman" pitchFamily="18" charset="0"/>
                <a:cs typeface="Times New Roman" pitchFamily="18" charset="0"/>
              </a:rPr>
              <a:t>Continuation…</a:t>
            </a:r>
            <a:r>
              <a:rPr lang="en-US" dirty="0"/>
              <a:t/>
            </a:r>
            <a:br>
              <a:rPr lang="en-US" dirty="0"/>
            </a:br>
            <a:endParaRPr lang="en-US" dirty="0"/>
          </a:p>
        </p:txBody>
      </p:sp>
      <p:sp>
        <p:nvSpPr>
          <p:cNvPr id="3" name="Content Placeholder 2"/>
          <p:cNvSpPr>
            <a:spLocks noGrp="1"/>
          </p:cNvSpPr>
          <p:nvPr>
            <p:ph idx="1"/>
          </p:nvPr>
        </p:nvSpPr>
        <p:spPr>
          <a:xfrm>
            <a:off x="457200" y="2286000"/>
            <a:ext cx="8229600" cy="3048000"/>
          </a:xfrm>
        </p:spPr>
        <p:txBody>
          <a:bodyPr/>
          <a:lstStyle/>
          <a:p>
            <a:pPr>
              <a:buFont typeface="Wingdings" pitchFamily="2" charset="2"/>
              <a:buChar char="Ø"/>
            </a:pPr>
            <a:r>
              <a:rPr lang="en-US" dirty="0" smtClean="0">
                <a:latin typeface="Times New Roman" pitchFamily="18" charset="0"/>
                <a:cs typeface="Times New Roman" pitchFamily="18" charset="0"/>
              </a:rPr>
              <a:t>It encourages vulnerability monitoring</a:t>
            </a:r>
          </a:p>
          <a:p>
            <a:pPr>
              <a:buFont typeface="Wingdings" pitchFamily="2" charset="2"/>
              <a:buChar char="Ø"/>
            </a:pPr>
            <a:r>
              <a:rPr lang="en-US" dirty="0" smtClean="0">
                <a:latin typeface="Times New Roman" pitchFamily="18" charset="0"/>
                <a:cs typeface="Times New Roman" pitchFamily="18" charset="0"/>
              </a:rPr>
              <a:t>It ensures the speedy distribution of information</a:t>
            </a:r>
          </a:p>
          <a:p>
            <a:pPr>
              <a:buFont typeface="Wingdings" pitchFamily="2" charset="2"/>
              <a:buChar char="Ø"/>
            </a:pPr>
            <a:r>
              <a:rPr lang="en-US" dirty="0" smtClean="0">
                <a:latin typeface="Times New Roman" pitchFamily="18" charset="0"/>
                <a:cs typeface="Times New Roman" pitchFamily="18" charset="0"/>
              </a:rPr>
              <a:t>It enables account visibility and verification</a:t>
            </a:r>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676400"/>
          </a:xfrm>
        </p:spPr>
        <p:txBody>
          <a:bodyPr>
            <a:normAutofit/>
          </a:bodyPr>
          <a:lstStyle/>
          <a:p>
            <a:pPr lvl="0"/>
            <a:r>
              <a:rPr lang="en-US" sz="4800" b="1" dirty="0">
                <a:latin typeface="Times New Roman" pitchFamily="18" charset="0"/>
                <a:cs typeface="Times New Roman" pitchFamily="18" charset="0"/>
              </a:rPr>
              <a:t>Preparation for the technology revolution through</a:t>
            </a:r>
            <a:r>
              <a:rPr lang="en-US" sz="4800" b="1" dirty="0" smtClean="0">
                <a:latin typeface="Times New Roman" pitchFamily="18" charset="0"/>
                <a:cs typeface="Times New Roman" pitchFamily="18" charset="0"/>
              </a:rPr>
              <a:t>;</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473529" y="2590800"/>
            <a:ext cx="8229600" cy="2971800"/>
          </a:xfrm>
        </p:spPr>
        <p:txBody>
          <a:bodyPr/>
          <a:lstStyle/>
          <a:p>
            <a:pPr>
              <a:buFont typeface="Wingdings" pitchFamily="2" charset="2"/>
              <a:buChar char="Ø"/>
            </a:pPr>
            <a:r>
              <a:rPr lang="en-US" dirty="0">
                <a:latin typeface="Times New Roman" pitchFamily="18" charset="0"/>
                <a:cs typeface="Times New Roman" pitchFamily="18" charset="0"/>
              </a:rPr>
              <a:t>Using technology-based course material</a:t>
            </a:r>
          </a:p>
          <a:p>
            <a:pPr>
              <a:buFont typeface="Wingdings" pitchFamily="2" charset="2"/>
              <a:buChar char="Ø"/>
            </a:pPr>
            <a:r>
              <a:rPr lang="en-US" dirty="0">
                <a:latin typeface="Times New Roman" pitchFamily="18" charset="0"/>
                <a:cs typeface="Times New Roman" pitchFamily="18" charset="0"/>
              </a:rPr>
              <a:t>Undergoing specialized training</a:t>
            </a:r>
          </a:p>
          <a:p>
            <a:pPr>
              <a:buFont typeface="Wingdings" pitchFamily="2" charset="2"/>
              <a:buChar char="Ø"/>
            </a:pPr>
            <a:r>
              <a:rPr lang="en-US" dirty="0">
                <a:latin typeface="Times New Roman" pitchFamily="18" charset="0"/>
                <a:cs typeface="Times New Roman" pitchFamily="18" charset="0"/>
              </a:rPr>
              <a:t>Training on projected technology techniques</a:t>
            </a:r>
          </a:p>
          <a:p>
            <a:pPr>
              <a:buNone/>
            </a:pPr>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3">
                                            <p:txEl>
                                              <p:pRg st="0" end="0"/>
                                            </p:txEl>
                                          </p:spTgt>
                                        </p:tgtEl>
                                        <p:attrNameLst>
                                          <p:attrName>r</p:attrName>
                                        </p:attrNameLst>
                                      </p:cBhvr>
                                    </p:animRot>
                                    <p:animRot by="-240000">
                                      <p:cBhvr>
                                        <p:cTn id="12" dur="200" fill="hold">
                                          <p:stCondLst>
                                            <p:cond delay="200"/>
                                          </p:stCondLst>
                                        </p:cTn>
                                        <p:tgtEl>
                                          <p:spTgt spid="3">
                                            <p:txEl>
                                              <p:pRg st="0" end="0"/>
                                            </p:txEl>
                                          </p:spTgt>
                                        </p:tgtEl>
                                        <p:attrNameLst>
                                          <p:attrName>r</p:attrName>
                                        </p:attrNameLst>
                                      </p:cBhvr>
                                    </p:animRot>
                                    <p:animRot by="240000">
                                      <p:cBhvr>
                                        <p:cTn id="13" dur="200" fill="hold">
                                          <p:stCondLst>
                                            <p:cond delay="400"/>
                                          </p:stCondLst>
                                        </p:cTn>
                                        <p:tgtEl>
                                          <p:spTgt spid="3">
                                            <p:txEl>
                                              <p:pRg st="0" end="0"/>
                                            </p:txEl>
                                          </p:spTgt>
                                        </p:tgtEl>
                                        <p:attrNameLst>
                                          <p:attrName>r</p:attrName>
                                        </p:attrNameLst>
                                      </p:cBhvr>
                                    </p:animRot>
                                    <p:animRot by="-240000">
                                      <p:cBhvr>
                                        <p:cTn id="14" dur="200" fill="hold">
                                          <p:stCondLst>
                                            <p:cond delay="600"/>
                                          </p:stCondLst>
                                        </p:cTn>
                                        <p:tgtEl>
                                          <p:spTgt spid="3">
                                            <p:txEl>
                                              <p:pRg st="0" end="0"/>
                                            </p:txEl>
                                          </p:spTgt>
                                        </p:tgtEl>
                                        <p:attrNameLst>
                                          <p:attrName>r</p:attrName>
                                        </p:attrNameLst>
                                      </p:cBhvr>
                                    </p:animRot>
                                    <p:animRot by="120000">
                                      <p:cBhvr>
                                        <p:cTn id="15" dur="200" fill="hold">
                                          <p:stCondLst>
                                            <p:cond delay="800"/>
                                          </p:stCondLst>
                                        </p:cTn>
                                        <p:tgtEl>
                                          <p:spTgt spid="3">
                                            <p:txEl>
                                              <p:pRg st="0" end="0"/>
                                            </p:txEl>
                                          </p:spTgt>
                                        </p:tgtEl>
                                        <p:attrNameLst>
                                          <p:attrName>r</p:attrName>
                                        </p:attrNameLst>
                                      </p:cBhvr>
                                    </p:animRot>
                                  </p:childTnLst>
                                </p:cTn>
                              </p:par>
                              <p:par>
                                <p:cTn id="16" presetID="32" presetClass="emph" presetSubtype="0" fill="hold" nodeType="withEffect">
                                  <p:stCondLst>
                                    <p:cond delay="0"/>
                                  </p:stCondLst>
                                  <p:childTnLst>
                                    <p:animRot by="120000">
                                      <p:cBhvr>
                                        <p:cTn id="17" dur="100" fill="hold">
                                          <p:stCondLst>
                                            <p:cond delay="0"/>
                                          </p:stCondLst>
                                        </p:cTn>
                                        <p:tgtEl>
                                          <p:spTgt spid="3">
                                            <p:txEl>
                                              <p:pRg st="1" end="1"/>
                                            </p:txEl>
                                          </p:spTgt>
                                        </p:tgtEl>
                                        <p:attrNameLst>
                                          <p:attrName>r</p:attrName>
                                        </p:attrNameLst>
                                      </p:cBhvr>
                                    </p:animRot>
                                    <p:animRot by="-240000">
                                      <p:cBhvr>
                                        <p:cTn id="18" dur="200" fill="hold">
                                          <p:stCondLst>
                                            <p:cond delay="200"/>
                                          </p:stCondLst>
                                        </p:cTn>
                                        <p:tgtEl>
                                          <p:spTgt spid="3">
                                            <p:txEl>
                                              <p:pRg st="1" end="1"/>
                                            </p:txEl>
                                          </p:spTgt>
                                        </p:tgtEl>
                                        <p:attrNameLst>
                                          <p:attrName>r</p:attrName>
                                        </p:attrNameLst>
                                      </p:cBhvr>
                                    </p:animRot>
                                    <p:animRot by="240000">
                                      <p:cBhvr>
                                        <p:cTn id="19" dur="200" fill="hold">
                                          <p:stCondLst>
                                            <p:cond delay="400"/>
                                          </p:stCondLst>
                                        </p:cTn>
                                        <p:tgtEl>
                                          <p:spTgt spid="3">
                                            <p:txEl>
                                              <p:pRg st="1" end="1"/>
                                            </p:txEl>
                                          </p:spTgt>
                                        </p:tgtEl>
                                        <p:attrNameLst>
                                          <p:attrName>r</p:attrName>
                                        </p:attrNameLst>
                                      </p:cBhvr>
                                    </p:animRot>
                                    <p:animRot by="-240000">
                                      <p:cBhvr>
                                        <p:cTn id="20" dur="200" fill="hold">
                                          <p:stCondLst>
                                            <p:cond delay="600"/>
                                          </p:stCondLst>
                                        </p:cTn>
                                        <p:tgtEl>
                                          <p:spTgt spid="3">
                                            <p:txEl>
                                              <p:pRg st="1" end="1"/>
                                            </p:txEl>
                                          </p:spTgt>
                                        </p:tgtEl>
                                        <p:attrNameLst>
                                          <p:attrName>r</p:attrName>
                                        </p:attrNameLst>
                                      </p:cBhvr>
                                    </p:animRot>
                                    <p:animRot by="120000">
                                      <p:cBhvr>
                                        <p:cTn id="21" dur="200" fill="hold">
                                          <p:stCondLst>
                                            <p:cond delay="800"/>
                                          </p:stCondLst>
                                        </p:cTn>
                                        <p:tgtEl>
                                          <p:spTgt spid="3">
                                            <p:txEl>
                                              <p:pRg st="1" end="1"/>
                                            </p:txEl>
                                          </p:spTgt>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3">
                                            <p:txEl>
                                              <p:pRg st="2" end="2"/>
                                            </p:txEl>
                                          </p:spTgt>
                                        </p:tgtEl>
                                        <p:attrNameLst>
                                          <p:attrName>r</p:attrName>
                                        </p:attrNameLst>
                                      </p:cBhvr>
                                    </p:animRot>
                                    <p:animRot by="-240000">
                                      <p:cBhvr>
                                        <p:cTn id="24" dur="200" fill="hold">
                                          <p:stCondLst>
                                            <p:cond delay="200"/>
                                          </p:stCondLst>
                                        </p:cTn>
                                        <p:tgtEl>
                                          <p:spTgt spid="3">
                                            <p:txEl>
                                              <p:pRg st="2" end="2"/>
                                            </p:txEl>
                                          </p:spTgt>
                                        </p:tgtEl>
                                        <p:attrNameLst>
                                          <p:attrName>r</p:attrName>
                                        </p:attrNameLst>
                                      </p:cBhvr>
                                    </p:animRot>
                                    <p:animRot by="240000">
                                      <p:cBhvr>
                                        <p:cTn id="25" dur="200" fill="hold">
                                          <p:stCondLst>
                                            <p:cond delay="400"/>
                                          </p:stCondLst>
                                        </p:cTn>
                                        <p:tgtEl>
                                          <p:spTgt spid="3">
                                            <p:txEl>
                                              <p:pRg st="2" end="2"/>
                                            </p:txEl>
                                          </p:spTgt>
                                        </p:tgtEl>
                                        <p:attrNameLst>
                                          <p:attrName>r</p:attrName>
                                        </p:attrNameLst>
                                      </p:cBhvr>
                                    </p:animRot>
                                    <p:animRot by="-240000">
                                      <p:cBhvr>
                                        <p:cTn id="26" dur="200" fill="hold">
                                          <p:stCondLst>
                                            <p:cond delay="600"/>
                                          </p:stCondLst>
                                        </p:cTn>
                                        <p:tgtEl>
                                          <p:spTgt spid="3">
                                            <p:txEl>
                                              <p:pRg st="2" end="2"/>
                                            </p:txEl>
                                          </p:spTgt>
                                        </p:tgtEl>
                                        <p:attrNameLst>
                                          <p:attrName>r</p:attrName>
                                        </p:attrNameLst>
                                      </p:cBhvr>
                                    </p:animRot>
                                    <p:animRot by="120000">
                                      <p:cBhvr>
                                        <p:cTn id="27" dur="200" fill="hold">
                                          <p:stCondLst>
                                            <p:cond delay="80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Times New Roman" pitchFamily="18" charset="0"/>
                <a:cs typeface="Times New Roman" pitchFamily="18" charset="0"/>
              </a:rPr>
              <a:t>Continuation…</a:t>
            </a:r>
            <a:endParaRPr lang="en-US" sz="48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Ø"/>
            </a:pPr>
            <a:r>
              <a:rPr lang="en-US" dirty="0">
                <a:latin typeface="Times New Roman" pitchFamily="18" charset="0"/>
                <a:cs typeface="Times New Roman" pitchFamily="18" charset="0"/>
              </a:rPr>
              <a:t>Being innovative and technology-oriented</a:t>
            </a:r>
          </a:p>
          <a:p>
            <a:pPr>
              <a:buFont typeface="Wingdings" pitchFamily="2" charset="2"/>
              <a:buChar char="Ø"/>
            </a:pPr>
            <a:r>
              <a:rPr lang="en-US" dirty="0">
                <a:latin typeface="Times New Roman" pitchFamily="18" charset="0"/>
                <a:cs typeface="Times New Roman" pitchFamily="18" charset="0"/>
              </a:rPr>
              <a:t>Use of </a:t>
            </a:r>
            <a:r>
              <a:rPr lang="en-US" dirty="0" smtClean="0">
                <a:latin typeface="Times New Roman" pitchFamily="18" charset="0"/>
                <a:cs typeface="Times New Roman" pitchFamily="18" charset="0"/>
              </a:rPr>
              <a:t>computer programs </a:t>
            </a:r>
            <a:r>
              <a:rPr lang="en-US" dirty="0">
                <a:latin typeface="Times New Roman" pitchFamily="18" charset="0"/>
                <a:cs typeface="Times New Roman" pitchFamily="18" charset="0"/>
              </a:rPr>
              <a:t>to familiarize </a:t>
            </a:r>
          </a:p>
          <a:p>
            <a:pPr>
              <a:buFont typeface="Wingdings" pitchFamily="2" charset="2"/>
              <a:buChar char="Ø"/>
            </a:pPr>
            <a:r>
              <a:rPr lang="en-US" dirty="0">
                <a:latin typeface="Times New Roman" pitchFamily="18" charset="0"/>
                <a:cs typeface="Times New Roman" pitchFamily="18" charset="0"/>
              </a:rPr>
              <a:t>Preparing for technology challenges </a:t>
            </a:r>
          </a:p>
          <a:p>
            <a:pPr>
              <a:buNone/>
            </a:pPr>
            <a:endParaRPr lang="en-US" dirty="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2"/>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31" presetClass="exit" presetSubtype="0" fill="hold" nodeType="clickEffect">
                                  <p:stCondLst>
                                    <p:cond delay="0"/>
                                  </p:stCondLst>
                                  <p:childTnLst>
                                    <p:anim calcmode="lin" valueType="num">
                                      <p:cBhvr>
                                        <p:cTn id="10" dur="1000"/>
                                        <p:tgtEl>
                                          <p:spTgt spid="3">
                                            <p:txEl>
                                              <p:pRg st="0" end="0"/>
                                            </p:txEl>
                                          </p:spTgt>
                                        </p:tgtEl>
                                        <p:attrNameLst>
                                          <p:attrName>ppt_w</p:attrName>
                                        </p:attrNameLst>
                                      </p:cBhvr>
                                      <p:tavLst>
                                        <p:tav tm="0">
                                          <p:val>
                                            <p:strVal val="ppt_w"/>
                                          </p:val>
                                        </p:tav>
                                        <p:tav tm="100000">
                                          <p:val>
                                            <p:fltVal val="0"/>
                                          </p:val>
                                        </p:tav>
                                      </p:tavLst>
                                    </p:anim>
                                    <p:anim calcmode="lin" valueType="num">
                                      <p:cBhvr>
                                        <p:cTn id="11" dur="1000"/>
                                        <p:tgtEl>
                                          <p:spTgt spid="3">
                                            <p:txEl>
                                              <p:pRg st="0" end="0"/>
                                            </p:txEl>
                                          </p:spTgt>
                                        </p:tgtEl>
                                        <p:attrNameLst>
                                          <p:attrName>ppt_h</p:attrName>
                                        </p:attrNameLst>
                                      </p:cBhvr>
                                      <p:tavLst>
                                        <p:tav tm="0">
                                          <p:val>
                                            <p:strVal val="ppt_h"/>
                                          </p:val>
                                        </p:tav>
                                        <p:tav tm="100000">
                                          <p:val>
                                            <p:fltVal val="0"/>
                                          </p:val>
                                        </p:tav>
                                      </p:tavLst>
                                    </p:anim>
                                    <p:anim calcmode="lin" valueType="num">
                                      <p:cBhvr>
                                        <p:cTn id="12" dur="1000"/>
                                        <p:tgtEl>
                                          <p:spTgt spid="3">
                                            <p:txEl>
                                              <p:pRg st="0" end="0"/>
                                            </p:txEl>
                                          </p:spTgt>
                                        </p:tgtEl>
                                        <p:attrNameLst>
                                          <p:attrName>style.rotation</p:attrName>
                                        </p:attrNameLst>
                                      </p:cBhvr>
                                      <p:tavLst>
                                        <p:tav tm="0">
                                          <p:val>
                                            <p:fltVal val="0"/>
                                          </p:val>
                                        </p:tav>
                                        <p:tav tm="100000">
                                          <p:val>
                                            <p:fltVal val="90"/>
                                          </p:val>
                                        </p:tav>
                                      </p:tavLst>
                                    </p:anim>
                                    <p:animEffect transition="out" filter="fade">
                                      <p:cBhvr>
                                        <p:cTn id="13" dur="1000"/>
                                        <p:tgtEl>
                                          <p:spTgt spid="3">
                                            <p:txEl>
                                              <p:pRg st="0" end="0"/>
                                            </p:txEl>
                                          </p:spTgt>
                                        </p:tgtEl>
                                      </p:cBhvr>
                                    </p:animEffect>
                                    <p:set>
                                      <p:cBhvr>
                                        <p:cTn id="14" dur="1" fill="hold">
                                          <p:stCondLst>
                                            <p:cond delay="999"/>
                                          </p:stCondLst>
                                        </p:cTn>
                                        <p:tgtEl>
                                          <p:spTgt spid="3">
                                            <p:txEl>
                                              <p:pRg st="0" end="0"/>
                                            </p:txEl>
                                          </p:spTgt>
                                        </p:tgtEl>
                                        <p:attrNameLst>
                                          <p:attrName>style.visibility</p:attrName>
                                        </p:attrNameLst>
                                      </p:cBhvr>
                                      <p:to>
                                        <p:strVal val="hidden"/>
                                      </p:to>
                                    </p:set>
                                  </p:childTnLst>
                                </p:cTn>
                              </p:par>
                              <p:par>
                                <p:cTn id="15" presetID="31" presetClass="exit" presetSubtype="0" fill="hold" nodeType="withEffect">
                                  <p:stCondLst>
                                    <p:cond delay="0"/>
                                  </p:stCondLst>
                                  <p:childTnLst>
                                    <p:anim calcmode="lin" valueType="num">
                                      <p:cBhvr>
                                        <p:cTn id="16" dur="1000"/>
                                        <p:tgtEl>
                                          <p:spTgt spid="3">
                                            <p:txEl>
                                              <p:pRg st="1" end="1"/>
                                            </p:txEl>
                                          </p:spTgt>
                                        </p:tgtEl>
                                        <p:attrNameLst>
                                          <p:attrName>ppt_w</p:attrName>
                                        </p:attrNameLst>
                                      </p:cBhvr>
                                      <p:tavLst>
                                        <p:tav tm="0">
                                          <p:val>
                                            <p:strVal val="ppt_w"/>
                                          </p:val>
                                        </p:tav>
                                        <p:tav tm="100000">
                                          <p:val>
                                            <p:fltVal val="0"/>
                                          </p:val>
                                        </p:tav>
                                      </p:tavLst>
                                    </p:anim>
                                    <p:anim calcmode="lin" valueType="num">
                                      <p:cBhvr>
                                        <p:cTn id="17" dur="1000"/>
                                        <p:tgtEl>
                                          <p:spTgt spid="3">
                                            <p:txEl>
                                              <p:pRg st="1" end="1"/>
                                            </p:txEl>
                                          </p:spTgt>
                                        </p:tgtEl>
                                        <p:attrNameLst>
                                          <p:attrName>ppt_h</p:attrName>
                                        </p:attrNameLst>
                                      </p:cBhvr>
                                      <p:tavLst>
                                        <p:tav tm="0">
                                          <p:val>
                                            <p:strVal val="ppt_h"/>
                                          </p:val>
                                        </p:tav>
                                        <p:tav tm="100000">
                                          <p:val>
                                            <p:fltVal val="0"/>
                                          </p:val>
                                        </p:tav>
                                      </p:tavLst>
                                    </p:anim>
                                    <p:anim calcmode="lin" valueType="num">
                                      <p:cBhvr>
                                        <p:cTn id="18" dur="1000"/>
                                        <p:tgtEl>
                                          <p:spTgt spid="3">
                                            <p:txEl>
                                              <p:pRg st="1" end="1"/>
                                            </p:txEl>
                                          </p:spTgt>
                                        </p:tgtEl>
                                        <p:attrNameLst>
                                          <p:attrName>style.rotation</p:attrName>
                                        </p:attrNameLst>
                                      </p:cBhvr>
                                      <p:tavLst>
                                        <p:tav tm="0">
                                          <p:val>
                                            <p:fltVal val="0"/>
                                          </p:val>
                                        </p:tav>
                                        <p:tav tm="100000">
                                          <p:val>
                                            <p:fltVal val="90"/>
                                          </p:val>
                                        </p:tav>
                                      </p:tavLst>
                                    </p:anim>
                                    <p:animEffect transition="out" filter="fade">
                                      <p:cBhvr>
                                        <p:cTn id="19" dur="1000"/>
                                        <p:tgtEl>
                                          <p:spTgt spid="3">
                                            <p:txEl>
                                              <p:pRg st="1" end="1"/>
                                            </p:txEl>
                                          </p:spTgt>
                                        </p:tgtEl>
                                      </p:cBhvr>
                                    </p:animEffect>
                                    <p:set>
                                      <p:cBhvr>
                                        <p:cTn id="20" dur="1" fill="hold">
                                          <p:stCondLst>
                                            <p:cond delay="999"/>
                                          </p:stCondLst>
                                        </p:cTn>
                                        <p:tgtEl>
                                          <p:spTgt spid="3">
                                            <p:txEl>
                                              <p:pRg st="1" end="1"/>
                                            </p:txEl>
                                          </p:spTgt>
                                        </p:tgtEl>
                                        <p:attrNameLst>
                                          <p:attrName>style.visibility</p:attrName>
                                        </p:attrNameLst>
                                      </p:cBhvr>
                                      <p:to>
                                        <p:strVal val="hidden"/>
                                      </p:to>
                                    </p:set>
                                  </p:childTnLst>
                                </p:cTn>
                              </p:par>
                              <p:par>
                                <p:cTn id="21" presetID="31" presetClass="exit" presetSubtype="0" fill="hold" nodeType="withEffect">
                                  <p:stCondLst>
                                    <p:cond delay="0"/>
                                  </p:stCondLst>
                                  <p:childTnLst>
                                    <p:anim calcmode="lin" valueType="num">
                                      <p:cBhvr>
                                        <p:cTn id="22" dur="1000"/>
                                        <p:tgtEl>
                                          <p:spTgt spid="3">
                                            <p:txEl>
                                              <p:pRg st="2" end="2"/>
                                            </p:txEl>
                                          </p:spTgt>
                                        </p:tgtEl>
                                        <p:attrNameLst>
                                          <p:attrName>ppt_w</p:attrName>
                                        </p:attrNameLst>
                                      </p:cBhvr>
                                      <p:tavLst>
                                        <p:tav tm="0">
                                          <p:val>
                                            <p:strVal val="ppt_w"/>
                                          </p:val>
                                        </p:tav>
                                        <p:tav tm="100000">
                                          <p:val>
                                            <p:fltVal val="0"/>
                                          </p:val>
                                        </p:tav>
                                      </p:tavLst>
                                    </p:anim>
                                    <p:anim calcmode="lin" valueType="num">
                                      <p:cBhvr>
                                        <p:cTn id="23" dur="1000"/>
                                        <p:tgtEl>
                                          <p:spTgt spid="3">
                                            <p:txEl>
                                              <p:pRg st="2" end="2"/>
                                            </p:txEl>
                                          </p:spTgt>
                                        </p:tgtEl>
                                        <p:attrNameLst>
                                          <p:attrName>ppt_h</p:attrName>
                                        </p:attrNameLst>
                                      </p:cBhvr>
                                      <p:tavLst>
                                        <p:tav tm="0">
                                          <p:val>
                                            <p:strVal val="ppt_h"/>
                                          </p:val>
                                        </p:tav>
                                        <p:tav tm="100000">
                                          <p:val>
                                            <p:fltVal val="0"/>
                                          </p:val>
                                        </p:tav>
                                      </p:tavLst>
                                    </p:anim>
                                    <p:anim calcmode="lin" valueType="num">
                                      <p:cBhvr>
                                        <p:cTn id="24" dur="1000"/>
                                        <p:tgtEl>
                                          <p:spTgt spid="3">
                                            <p:txEl>
                                              <p:pRg st="2" end="2"/>
                                            </p:txEl>
                                          </p:spTgt>
                                        </p:tgtEl>
                                        <p:attrNameLst>
                                          <p:attrName>style.rotation</p:attrName>
                                        </p:attrNameLst>
                                      </p:cBhvr>
                                      <p:tavLst>
                                        <p:tav tm="0">
                                          <p:val>
                                            <p:fltVal val="0"/>
                                          </p:val>
                                        </p:tav>
                                        <p:tav tm="100000">
                                          <p:val>
                                            <p:fltVal val="90"/>
                                          </p:val>
                                        </p:tav>
                                      </p:tavLst>
                                    </p:anim>
                                    <p:animEffect transition="out" filter="fade">
                                      <p:cBhvr>
                                        <p:cTn id="25" dur="1000"/>
                                        <p:tgtEl>
                                          <p:spTgt spid="3">
                                            <p:txEl>
                                              <p:pRg st="2" end="2"/>
                                            </p:txEl>
                                          </p:spTgt>
                                        </p:tgtEl>
                                      </p:cBhvr>
                                    </p:animEffect>
                                    <p:set>
                                      <p:cBhvr>
                                        <p:cTn id="26" dur="1" fill="hold">
                                          <p:stCondLst>
                                            <p:cond delay="9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 y="228600"/>
            <a:ext cx="8229600" cy="819912"/>
          </a:xfrm>
        </p:spPr>
        <p:txBody>
          <a:bodyPr>
            <a:normAutofit/>
          </a:bodyPr>
          <a:lstStyle/>
          <a:p>
            <a:r>
              <a:rPr lang="en-US" sz="4800" b="1" dirty="0" smtClean="0">
                <a:latin typeface="Times New Roman" pitchFamily="18" charset="0"/>
                <a:cs typeface="Times New Roman" pitchFamily="18" charset="0"/>
              </a:rPr>
              <a:t>References</a:t>
            </a:r>
            <a:endParaRPr lang="en-US" sz="4800" b="1" dirty="0">
              <a:latin typeface="Times New Roman" pitchFamily="18" charset="0"/>
              <a:cs typeface="Times New Roman" pitchFamily="18" charset="0"/>
            </a:endParaRPr>
          </a:p>
        </p:txBody>
      </p:sp>
      <p:sp>
        <p:nvSpPr>
          <p:cNvPr id="3" name="Content Placeholder 2"/>
          <p:cNvSpPr>
            <a:spLocks noGrp="1"/>
          </p:cNvSpPr>
          <p:nvPr>
            <p:ph idx="1"/>
          </p:nvPr>
        </p:nvSpPr>
        <p:spPr>
          <a:xfrm>
            <a:off x="0" y="1048512"/>
            <a:ext cx="8915400" cy="5715000"/>
          </a:xfrm>
        </p:spPr>
        <p:txBody>
          <a:bodyPr>
            <a:normAutofit fontScale="25000" lnSpcReduction="20000"/>
          </a:bodyPr>
          <a:lstStyle/>
          <a:p>
            <a:pPr marL="0" indent="0">
              <a:buNone/>
            </a:pPr>
            <a:r>
              <a:rPr lang="en-US" sz="8000" dirty="0" err="1" smtClean="0">
                <a:latin typeface="Times New Roman" pitchFamily="18" charset="0"/>
                <a:cs typeface="Times New Roman" pitchFamily="18" charset="0"/>
              </a:rPr>
              <a:t>Akutota</a:t>
            </a:r>
            <a:r>
              <a:rPr lang="en-US" sz="8000" dirty="0" smtClean="0">
                <a:latin typeface="Times New Roman" pitchFamily="18" charset="0"/>
                <a:cs typeface="Times New Roman" pitchFamily="18" charset="0"/>
              </a:rPr>
              <a:t>, T., &amp; </a:t>
            </a:r>
            <a:r>
              <a:rPr lang="en-US" sz="8000" dirty="0" err="1" smtClean="0">
                <a:latin typeface="Times New Roman" pitchFamily="18" charset="0"/>
                <a:cs typeface="Times New Roman" pitchFamily="18" charset="0"/>
              </a:rPr>
              <a:t>Choudhury</a:t>
            </a:r>
            <a:r>
              <a:rPr lang="en-US" sz="8000" dirty="0" smtClean="0">
                <a:latin typeface="Times New Roman" pitchFamily="18" charset="0"/>
                <a:cs typeface="Times New Roman" pitchFamily="18" charset="0"/>
              </a:rPr>
              <a:t>, S. (2017). Big data security challenges: An overview and application of user behavior analytics. </a:t>
            </a:r>
            <a:r>
              <a:rPr lang="en-US" sz="8000" i="1" dirty="0" smtClean="0">
                <a:latin typeface="Times New Roman" pitchFamily="18" charset="0"/>
                <a:cs typeface="Times New Roman" pitchFamily="18" charset="0"/>
              </a:rPr>
              <a:t>International Research Journal of Engineering and Technology</a:t>
            </a:r>
            <a:r>
              <a:rPr lang="en-US" sz="8000" dirty="0" smtClean="0">
                <a:latin typeface="Times New Roman" pitchFamily="18" charset="0"/>
                <a:cs typeface="Times New Roman" pitchFamily="18" charset="0"/>
              </a:rPr>
              <a:t>, </a:t>
            </a:r>
            <a:r>
              <a:rPr lang="en-US" sz="8000" i="1" dirty="0" smtClean="0">
                <a:latin typeface="Times New Roman" pitchFamily="18" charset="0"/>
                <a:cs typeface="Times New Roman" pitchFamily="18" charset="0"/>
              </a:rPr>
              <a:t>4</a:t>
            </a:r>
            <a:r>
              <a:rPr lang="en-US" sz="8000" dirty="0" smtClean="0">
                <a:latin typeface="Times New Roman" pitchFamily="18" charset="0"/>
                <a:cs typeface="Times New Roman" pitchFamily="18" charset="0"/>
              </a:rPr>
              <a:t>(10), 5.</a:t>
            </a:r>
          </a:p>
          <a:p>
            <a:pPr marL="0" indent="0">
              <a:buNone/>
            </a:pPr>
            <a:r>
              <a:rPr lang="en-US" sz="8000" dirty="0" smtClean="0">
                <a:latin typeface="Times New Roman" pitchFamily="18" charset="0"/>
                <a:cs typeface="Times New Roman" pitchFamily="18" charset="0"/>
              </a:rPr>
              <a:t>Das, R., Yoder, J., Rosenberg, D., Kim, D., Yost, D. R., </a:t>
            </a:r>
            <a:r>
              <a:rPr lang="en-US" sz="8000" dirty="0" err="1" smtClean="0">
                <a:latin typeface="Times New Roman" pitchFamily="18" charset="0"/>
                <a:cs typeface="Times New Roman" pitchFamily="18" charset="0"/>
              </a:rPr>
              <a:t>Mallek</a:t>
            </a:r>
            <a:r>
              <a:rPr lang="en-US" sz="8000" dirty="0" smtClean="0">
                <a:latin typeface="Times New Roman" pitchFamily="18" charset="0"/>
                <a:cs typeface="Times New Roman" pitchFamily="18" charset="0"/>
              </a:rPr>
              <a:t>, J., ... &amp; Oliver, W. (2018, May). Cryogenic qubit integration for quantum computing. In </a:t>
            </a:r>
            <a:r>
              <a:rPr lang="en-US" sz="8000" i="1" dirty="0" smtClean="0">
                <a:latin typeface="Times New Roman" pitchFamily="18" charset="0"/>
                <a:cs typeface="Times New Roman" pitchFamily="18" charset="0"/>
              </a:rPr>
              <a:t>2018 IEEE 68th Electronic Components and Technology Conference (ECTC)</a:t>
            </a:r>
            <a:r>
              <a:rPr lang="en-US" sz="8000" dirty="0" smtClean="0">
                <a:latin typeface="Times New Roman" pitchFamily="18" charset="0"/>
                <a:cs typeface="Times New Roman" pitchFamily="18" charset="0"/>
              </a:rPr>
              <a:t> (pp. 504-514). IEEE.</a:t>
            </a:r>
          </a:p>
          <a:p>
            <a:pPr marL="0" indent="0">
              <a:buNone/>
            </a:pPr>
            <a:r>
              <a:rPr lang="en-US" sz="8000" u="sng" dirty="0" smtClean="0">
                <a:latin typeface="Times New Roman" pitchFamily="18" charset="0"/>
                <a:cs typeface="Times New Roman" pitchFamily="18" charset="0"/>
                <a:hlinkClick r:id="rId3"/>
              </a:rPr>
              <a:t>https://depositphotos.com/stock-photos/cybersecurity.html</a:t>
            </a:r>
            <a:endParaRPr lang="en-US" sz="8000" dirty="0" smtClean="0">
              <a:latin typeface="Times New Roman" pitchFamily="18" charset="0"/>
              <a:cs typeface="Times New Roman" pitchFamily="18" charset="0"/>
            </a:endParaRPr>
          </a:p>
          <a:p>
            <a:pPr marL="0" indent="0">
              <a:buNone/>
            </a:pPr>
            <a:r>
              <a:rPr lang="en-US" sz="8000" u="sng" dirty="0" smtClean="0">
                <a:latin typeface="Times New Roman" pitchFamily="18" charset="0"/>
                <a:cs typeface="Times New Roman" pitchFamily="18" charset="0"/>
                <a:hlinkClick r:id="rId4"/>
              </a:rPr>
              <a:t>https://www.csoonline.com/article/3339565/what-is-biometrics-and-why-collecting-biometric-data-is-risky.html</a:t>
            </a:r>
            <a:endParaRPr lang="en-US" sz="8000" dirty="0" smtClean="0">
              <a:latin typeface="Times New Roman" pitchFamily="18" charset="0"/>
              <a:cs typeface="Times New Roman" pitchFamily="18" charset="0"/>
            </a:endParaRPr>
          </a:p>
          <a:p>
            <a:pPr marL="0" indent="0">
              <a:buNone/>
            </a:pPr>
            <a:r>
              <a:rPr lang="en-US" sz="8000" u="sng" dirty="0" smtClean="0">
                <a:latin typeface="Times New Roman" pitchFamily="18" charset="0"/>
                <a:cs typeface="Times New Roman" pitchFamily="18" charset="0"/>
                <a:hlinkClick r:id="rId5"/>
              </a:rPr>
              <a:t>https://www.youtube.com/watch?v=WVv5OAR4Nik</a:t>
            </a:r>
            <a:endParaRPr lang="en-US" sz="8000" dirty="0" smtClean="0">
              <a:latin typeface="Times New Roman" pitchFamily="18" charset="0"/>
              <a:cs typeface="Times New Roman" pitchFamily="18" charset="0"/>
            </a:endParaRPr>
          </a:p>
          <a:p>
            <a:pPr marL="0" indent="0">
              <a:buNone/>
            </a:pPr>
            <a:r>
              <a:rPr lang="en-US" sz="8000" dirty="0" smtClean="0">
                <a:latin typeface="Times New Roman" pitchFamily="18" charset="0"/>
                <a:cs typeface="Times New Roman" pitchFamily="18" charset="0"/>
              </a:rPr>
              <a:t>Husain, R., Khan, R., &amp; Tyagi, R. K. (2020). SECURITY ANALYSIS OF VARIOUS HASH ALGORITHMS FOR AUTHENTICATION UNDER HARDWARE CONSTRAINED ENVIRONMENT. </a:t>
            </a:r>
            <a:r>
              <a:rPr lang="en-US" sz="8000" i="1" dirty="0" smtClean="0">
                <a:latin typeface="Times New Roman" pitchFamily="18" charset="0"/>
                <a:cs typeface="Times New Roman" pitchFamily="18" charset="0"/>
              </a:rPr>
              <a:t>International Journal of Engineering Technologies and Management Research</a:t>
            </a:r>
            <a:r>
              <a:rPr lang="en-US" sz="8000" dirty="0" smtClean="0">
                <a:latin typeface="Times New Roman" pitchFamily="18" charset="0"/>
                <a:cs typeface="Times New Roman" pitchFamily="18" charset="0"/>
              </a:rPr>
              <a:t>, </a:t>
            </a:r>
            <a:r>
              <a:rPr lang="en-US" sz="8000" i="1" dirty="0" smtClean="0">
                <a:latin typeface="Times New Roman" pitchFamily="18" charset="0"/>
                <a:cs typeface="Times New Roman" pitchFamily="18" charset="0"/>
              </a:rPr>
              <a:t>7</a:t>
            </a:r>
            <a:r>
              <a:rPr lang="en-US" sz="8000" dirty="0" smtClean="0">
                <a:latin typeface="Times New Roman" pitchFamily="18" charset="0"/>
                <a:cs typeface="Times New Roman" pitchFamily="18" charset="0"/>
              </a:rPr>
              <a:t>(6), 131-140.</a:t>
            </a:r>
          </a:p>
          <a:p>
            <a:pPr marL="0" indent="0">
              <a:buNone/>
            </a:pPr>
            <a:r>
              <a:rPr lang="en-US" sz="8000" dirty="0" smtClean="0">
                <a:latin typeface="Times New Roman" pitchFamily="18" charset="0"/>
                <a:cs typeface="Times New Roman" pitchFamily="18" charset="0"/>
              </a:rPr>
              <a:t>Martinez-Rojas, M., del Carmen </a:t>
            </a:r>
            <a:r>
              <a:rPr lang="en-US" sz="8000" dirty="0" err="1" smtClean="0">
                <a:latin typeface="Times New Roman" pitchFamily="18" charset="0"/>
                <a:cs typeface="Times New Roman" pitchFamily="18" charset="0"/>
              </a:rPr>
              <a:t>Pardo</a:t>
            </a:r>
            <a:r>
              <a:rPr lang="en-US" sz="8000" dirty="0" smtClean="0">
                <a:latin typeface="Times New Roman" pitchFamily="18" charset="0"/>
                <a:cs typeface="Times New Roman" pitchFamily="18" charset="0"/>
              </a:rPr>
              <a:t>-Ferreira, M., &amp; Rubio-Romero, J. C. (2018). Twitter as a tool for the management and analysis of emergency situations: A systematic literature review. </a:t>
            </a:r>
            <a:r>
              <a:rPr lang="en-US" sz="8000" i="1" dirty="0" smtClean="0">
                <a:latin typeface="Times New Roman" pitchFamily="18" charset="0"/>
                <a:cs typeface="Times New Roman" pitchFamily="18" charset="0"/>
              </a:rPr>
              <a:t>International Journal of Information Management</a:t>
            </a:r>
            <a:r>
              <a:rPr lang="en-US" sz="8000" dirty="0" smtClean="0">
                <a:latin typeface="Times New Roman" pitchFamily="18" charset="0"/>
                <a:cs typeface="Times New Roman" pitchFamily="18" charset="0"/>
              </a:rPr>
              <a:t>, </a:t>
            </a:r>
            <a:r>
              <a:rPr lang="en-US" sz="8000" i="1" dirty="0" smtClean="0">
                <a:latin typeface="Times New Roman" pitchFamily="18" charset="0"/>
                <a:cs typeface="Times New Roman" pitchFamily="18" charset="0"/>
              </a:rPr>
              <a:t>43</a:t>
            </a:r>
            <a:r>
              <a:rPr lang="en-US" sz="8000" dirty="0" smtClean="0">
                <a:latin typeface="Times New Roman" pitchFamily="18" charset="0"/>
                <a:cs typeface="Times New Roman" pitchFamily="18" charset="0"/>
              </a:rPr>
              <a:t>, 196-208.</a:t>
            </a:r>
          </a:p>
          <a:p>
            <a:pPr marL="0" indent="0">
              <a:buNone/>
            </a:pPr>
            <a:r>
              <a:rPr lang="en-US" sz="8000" dirty="0" err="1" smtClean="0">
                <a:latin typeface="Times New Roman" pitchFamily="18" charset="0"/>
                <a:cs typeface="Times New Roman" pitchFamily="18" charset="0"/>
              </a:rPr>
              <a:t>Senyo</a:t>
            </a:r>
            <a:r>
              <a:rPr lang="en-US" sz="8000" dirty="0" smtClean="0">
                <a:latin typeface="Times New Roman" pitchFamily="18" charset="0"/>
                <a:cs typeface="Times New Roman" pitchFamily="18" charset="0"/>
              </a:rPr>
              <a:t>, P. K., </a:t>
            </a:r>
            <a:r>
              <a:rPr lang="en-US" sz="8000" dirty="0" err="1" smtClean="0">
                <a:latin typeface="Times New Roman" pitchFamily="18" charset="0"/>
                <a:cs typeface="Times New Roman" pitchFamily="18" charset="0"/>
              </a:rPr>
              <a:t>Addae</a:t>
            </a:r>
            <a:r>
              <a:rPr lang="en-US" sz="8000" dirty="0" smtClean="0">
                <a:latin typeface="Times New Roman" pitchFamily="18" charset="0"/>
                <a:cs typeface="Times New Roman" pitchFamily="18" charset="0"/>
              </a:rPr>
              <a:t>, E., &amp; </a:t>
            </a:r>
            <a:r>
              <a:rPr lang="en-US" sz="8000" dirty="0" err="1" smtClean="0">
                <a:latin typeface="Times New Roman" pitchFamily="18" charset="0"/>
                <a:cs typeface="Times New Roman" pitchFamily="18" charset="0"/>
              </a:rPr>
              <a:t>Boateng</a:t>
            </a:r>
            <a:r>
              <a:rPr lang="en-US" sz="8000" dirty="0" smtClean="0">
                <a:latin typeface="Times New Roman" pitchFamily="18" charset="0"/>
                <a:cs typeface="Times New Roman" pitchFamily="18" charset="0"/>
              </a:rPr>
              <a:t>, R. (2018). Cloud computing research: A review of research themes, frameworks, methods and future research directions. </a:t>
            </a:r>
            <a:r>
              <a:rPr lang="en-US" sz="8000" i="1" dirty="0" smtClean="0">
                <a:latin typeface="Times New Roman" pitchFamily="18" charset="0"/>
                <a:cs typeface="Times New Roman" pitchFamily="18" charset="0"/>
              </a:rPr>
              <a:t>International Journal of Information Management</a:t>
            </a:r>
            <a:r>
              <a:rPr lang="en-US" sz="8000" dirty="0" smtClean="0">
                <a:latin typeface="Times New Roman" pitchFamily="18" charset="0"/>
                <a:cs typeface="Times New Roman" pitchFamily="18" charset="0"/>
              </a:rPr>
              <a:t>, </a:t>
            </a:r>
            <a:r>
              <a:rPr lang="en-US" sz="8000" i="1" dirty="0" smtClean="0">
                <a:latin typeface="Times New Roman" pitchFamily="18" charset="0"/>
                <a:cs typeface="Times New Roman" pitchFamily="18" charset="0"/>
              </a:rPr>
              <a:t>38</a:t>
            </a:r>
            <a:r>
              <a:rPr lang="en-US" sz="8000" dirty="0" smtClean="0">
                <a:latin typeface="Times New Roman" pitchFamily="18" charset="0"/>
                <a:cs typeface="Times New Roman" pitchFamily="18" charset="0"/>
              </a:rPr>
              <a:t>(1), 128-139</a:t>
            </a:r>
          </a:p>
          <a:p>
            <a:pPr marL="0" indent="0">
              <a:buNone/>
            </a:pPr>
            <a:endParaRPr lang="en-US" sz="2400"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2"/>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80">
                                          <p:stCondLst>
                                            <p:cond delay="0"/>
                                          </p:stCondLst>
                                        </p:cTn>
                                        <p:tgtEl>
                                          <p:spTgt spid="3">
                                            <p:txEl>
                                              <p:pRg st="0" end="0"/>
                                            </p:txEl>
                                          </p:spTgt>
                                        </p:tgtEl>
                                      </p:cBhvr>
                                    </p:animEffect>
                                    <p:anim calcmode="lin" valueType="num">
                                      <p:cBhvr>
                                        <p:cTn id="12"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7" dur="26">
                                          <p:stCondLst>
                                            <p:cond delay="650"/>
                                          </p:stCondLst>
                                        </p:cTn>
                                        <p:tgtEl>
                                          <p:spTgt spid="3">
                                            <p:txEl>
                                              <p:pRg st="0" end="0"/>
                                            </p:txEl>
                                          </p:spTgt>
                                        </p:tgtEl>
                                      </p:cBhvr>
                                      <p:to x="100000" y="60000"/>
                                    </p:animScale>
                                    <p:animScale>
                                      <p:cBhvr>
                                        <p:cTn id="18" dur="166" decel="50000">
                                          <p:stCondLst>
                                            <p:cond delay="676"/>
                                          </p:stCondLst>
                                        </p:cTn>
                                        <p:tgtEl>
                                          <p:spTgt spid="3">
                                            <p:txEl>
                                              <p:pRg st="0" end="0"/>
                                            </p:txEl>
                                          </p:spTgt>
                                        </p:tgtEl>
                                      </p:cBhvr>
                                      <p:to x="100000" y="100000"/>
                                    </p:animScale>
                                    <p:animScale>
                                      <p:cBhvr>
                                        <p:cTn id="19" dur="26">
                                          <p:stCondLst>
                                            <p:cond delay="1312"/>
                                          </p:stCondLst>
                                        </p:cTn>
                                        <p:tgtEl>
                                          <p:spTgt spid="3">
                                            <p:txEl>
                                              <p:pRg st="0" end="0"/>
                                            </p:txEl>
                                          </p:spTgt>
                                        </p:tgtEl>
                                      </p:cBhvr>
                                      <p:to x="100000" y="80000"/>
                                    </p:animScale>
                                    <p:animScale>
                                      <p:cBhvr>
                                        <p:cTn id="20" dur="166" decel="50000">
                                          <p:stCondLst>
                                            <p:cond delay="1338"/>
                                          </p:stCondLst>
                                        </p:cTn>
                                        <p:tgtEl>
                                          <p:spTgt spid="3">
                                            <p:txEl>
                                              <p:pRg st="0" end="0"/>
                                            </p:txEl>
                                          </p:spTgt>
                                        </p:tgtEl>
                                      </p:cBhvr>
                                      <p:to x="100000" y="100000"/>
                                    </p:animScale>
                                    <p:animScale>
                                      <p:cBhvr>
                                        <p:cTn id="21" dur="26">
                                          <p:stCondLst>
                                            <p:cond delay="1642"/>
                                          </p:stCondLst>
                                        </p:cTn>
                                        <p:tgtEl>
                                          <p:spTgt spid="3">
                                            <p:txEl>
                                              <p:pRg st="0" end="0"/>
                                            </p:txEl>
                                          </p:spTgt>
                                        </p:tgtEl>
                                      </p:cBhvr>
                                      <p:to x="100000" y="90000"/>
                                    </p:animScale>
                                    <p:animScale>
                                      <p:cBhvr>
                                        <p:cTn id="22" dur="166" decel="50000">
                                          <p:stCondLst>
                                            <p:cond delay="1668"/>
                                          </p:stCondLst>
                                        </p:cTn>
                                        <p:tgtEl>
                                          <p:spTgt spid="3">
                                            <p:txEl>
                                              <p:pRg st="0" end="0"/>
                                            </p:txEl>
                                          </p:spTgt>
                                        </p:tgtEl>
                                      </p:cBhvr>
                                      <p:to x="100000" y="100000"/>
                                    </p:animScale>
                                    <p:animScale>
                                      <p:cBhvr>
                                        <p:cTn id="23" dur="26">
                                          <p:stCondLst>
                                            <p:cond delay="1808"/>
                                          </p:stCondLst>
                                        </p:cTn>
                                        <p:tgtEl>
                                          <p:spTgt spid="3">
                                            <p:txEl>
                                              <p:pRg st="0" end="0"/>
                                            </p:txEl>
                                          </p:spTgt>
                                        </p:tgtEl>
                                      </p:cBhvr>
                                      <p:to x="100000" y="95000"/>
                                    </p:animScale>
                                    <p:animScale>
                                      <p:cBhvr>
                                        <p:cTn id="24" dur="166" decel="50000">
                                          <p:stCondLst>
                                            <p:cond delay="1834"/>
                                          </p:stCondLst>
                                        </p:cTn>
                                        <p:tgtEl>
                                          <p:spTgt spid="3">
                                            <p:txEl>
                                              <p:pRg st="0" end="0"/>
                                            </p:txEl>
                                          </p:spTgt>
                                        </p:tgtEl>
                                      </p:cBhvr>
                                      <p:to x="100000" y="100000"/>
                                    </p:animScale>
                                  </p:childTnLst>
                                </p:cTn>
                              </p:par>
                              <p:par>
                                <p:cTn id="25" presetID="26" presetClass="entr" presetSubtype="0" fill="hold" nodeType="with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wipe(down)">
                                      <p:cBhvr>
                                        <p:cTn id="27" dur="580">
                                          <p:stCondLst>
                                            <p:cond delay="0"/>
                                          </p:stCondLst>
                                        </p:cTn>
                                        <p:tgtEl>
                                          <p:spTgt spid="3">
                                            <p:txEl>
                                              <p:pRg st="1" end="1"/>
                                            </p:txEl>
                                          </p:spTgt>
                                        </p:tgtEl>
                                      </p:cBhvr>
                                    </p:animEffect>
                                    <p:anim calcmode="lin" valueType="num">
                                      <p:cBhvr>
                                        <p:cTn id="2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3" dur="26">
                                          <p:stCondLst>
                                            <p:cond delay="650"/>
                                          </p:stCondLst>
                                        </p:cTn>
                                        <p:tgtEl>
                                          <p:spTgt spid="3">
                                            <p:txEl>
                                              <p:pRg st="1" end="1"/>
                                            </p:txEl>
                                          </p:spTgt>
                                        </p:tgtEl>
                                      </p:cBhvr>
                                      <p:to x="100000" y="60000"/>
                                    </p:animScale>
                                    <p:animScale>
                                      <p:cBhvr>
                                        <p:cTn id="34" dur="166" decel="50000">
                                          <p:stCondLst>
                                            <p:cond delay="676"/>
                                          </p:stCondLst>
                                        </p:cTn>
                                        <p:tgtEl>
                                          <p:spTgt spid="3">
                                            <p:txEl>
                                              <p:pRg st="1" end="1"/>
                                            </p:txEl>
                                          </p:spTgt>
                                        </p:tgtEl>
                                      </p:cBhvr>
                                      <p:to x="100000" y="100000"/>
                                    </p:animScale>
                                    <p:animScale>
                                      <p:cBhvr>
                                        <p:cTn id="35" dur="26">
                                          <p:stCondLst>
                                            <p:cond delay="1312"/>
                                          </p:stCondLst>
                                        </p:cTn>
                                        <p:tgtEl>
                                          <p:spTgt spid="3">
                                            <p:txEl>
                                              <p:pRg st="1" end="1"/>
                                            </p:txEl>
                                          </p:spTgt>
                                        </p:tgtEl>
                                      </p:cBhvr>
                                      <p:to x="100000" y="80000"/>
                                    </p:animScale>
                                    <p:animScale>
                                      <p:cBhvr>
                                        <p:cTn id="36" dur="166" decel="50000">
                                          <p:stCondLst>
                                            <p:cond delay="1338"/>
                                          </p:stCondLst>
                                        </p:cTn>
                                        <p:tgtEl>
                                          <p:spTgt spid="3">
                                            <p:txEl>
                                              <p:pRg st="1" end="1"/>
                                            </p:txEl>
                                          </p:spTgt>
                                        </p:tgtEl>
                                      </p:cBhvr>
                                      <p:to x="100000" y="100000"/>
                                    </p:animScale>
                                    <p:animScale>
                                      <p:cBhvr>
                                        <p:cTn id="37" dur="26">
                                          <p:stCondLst>
                                            <p:cond delay="1642"/>
                                          </p:stCondLst>
                                        </p:cTn>
                                        <p:tgtEl>
                                          <p:spTgt spid="3">
                                            <p:txEl>
                                              <p:pRg st="1" end="1"/>
                                            </p:txEl>
                                          </p:spTgt>
                                        </p:tgtEl>
                                      </p:cBhvr>
                                      <p:to x="100000" y="90000"/>
                                    </p:animScale>
                                    <p:animScale>
                                      <p:cBhvr>
                                        <p:cTn id="38" dur="166" decel="50000">
                                          <p:stCondLst>
                                            <p:cond delay="1668"/>
                                          </p:stCondLst>
                                        </p:cTn>
                                        <p:tgtEl>
                                          <p:spTgt spid="3">
                                            <p:txEl>
                                              <p:pRg st="1" end="1"/>
                                            </p:txEl>
                                          </p:spTgt>
                                        </p:tgtEl>
                                      </p:cBhvr>
                                      <p:to x="100000" y="100000"/>
                                    </p:animScale>
                                    <p:animScale>
                                      <p:cBhvr>
                                        <p:cTn id="39" dur="26">
                                          <p:stCondLst>
                                            <p:cond delay="1808"/>
                                          </p:stCondLst>
                                        </p:cTn>
                                        <p:tgtEl>
                                          <p:spTgt spid="3">
                                            <p:txEl>
                                              <p:pRg st="1" end="1"/>
                                            </p:txEl>
                                          </p:spTgt>
                                        </p:tgtEl>
                                      </p:cBhvr>
                                      <p:to x="100000" y="95000"/>
                                    </p:animScale>
                                    <p:animScale>
                                      <p:cBhvr>
                                        <p:cTn id="40" dur="166" decel="50000">
                                          <p:stCondLst>
                                            <p:cond delay="1834"/>
                                          </p:stCondLst>
                                        </p:cTn>
                                        <p:tgtEl>
                                          <p:spTgt spid="3">
                                            <p:txEl>
                                              <p:pRg st="1" end="1"/>
                                            </p:txEl>
                                          </p:spTgt>
                                        </p:tgtEl>
                                      </p:cBhvr>
                                      <p:to x="100000" y="100000"/>
                                    </p:animScale>
                                  </p:childTnLst>
                                </p:cTn>
                              </p:par>
                              <p:par>
                                <p:cTn id="41" presetID="26" presetClass="entr" presetSubtype="0" fill="hold" nodeType="with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par>
                                <p:cTn id="57" presetID="26" presetClass="entr" presetSubtype="0" fill="hold" nodeType="withEffect">
                                  <p:stCondLst>
                                    <p:cond delay="0"/>
                                  </p:stCondLst>
                                  <p:childTnLst>
                                    <p:set>
                                      <p:cBhvr>
                                        <p:cTn id="58" dur="1" fill="hold">
                                          <p:stCondLst>
                                            <p:cond delay="0"/>
                                          </p:stCondLst>
                                        </p:cTn>
                                        <p:tgtEl>
                                          <p:spTgt spid="3">
                                            <p:txEl>
                                              <p:pRg st="3" end="3"/>
                                            </p:txEl>
                                          </p:spTgt>
                                        </p:tgtEl>
                                        <p:attrNameLst>
                                          <p:attrName>style.visibility</p:attrName>
                                        </p:attrNameLst>
                                      </p:cBhvr>
                                      <p:to>
                                        <p:strVal val="visible"/>
                                      </p:to>
                                    </p:set>
                                    <p:animEffect transition="in" filter="wipe(down)">
                                      <p:cBhvr>
                                        <p:cTn id="59" dur="580">
                                          <p:stCondLst>
                                            <p:cond delay="0"/>
                                          </p:stCondLst>
                                        </p:cTn>
                                        <p:tgtEl>
                                          <p:spTgt spid="3">
                                            <p:txEl>
                                              <p:pRg st="3" end="3"/>
                                            </p:txEl>
                                          </p:spTgt>
                                        </p:tgtEl>
                                      </p:cBhvr>
                                    </p:animEffect>
                                    <p:anim calcmode="lin" valueType="num">
                                      <p:cBhvr>
                                        <p:cTn id="6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3">
                                            <p:txEl>
                                              <p:pRg st="3" end="3"/>
                                            </p:txEl>
                                          </p:spTgt>
                                        </p:tgtEl>
                                      </p:cBhvr>
                                      <p:to x="100000" y="60000"/>
                                    </p:animScale>
                                    <p:animScale>
                                      <p:cBhvr>
                                        <p:cTn id="66" dur="166" decel="50000">
                                          <p:stCondLst>
                                            <p:cond delay="676"/>
                                          </p:stCondLst>
                                        </p:cTn>
                                        <p:tgtEl>
                                          <p:spTgt spid="3">
                                            <p:txEl>
                                              <p:pRg st="3" end="3"/>
                                            </p:txEl>
                                          </p:spTgt>
                                        </p:tgtEl>
                                      </p:cBhvr>
                                      <p:to x="100000" y="100000"/>
                                    </p:animScale>
                                    <p:animScale>
                                      <p:cBhvr>
                                        <p:cTn id="67" dur="26">
                                          <p:stCondLst>
                                            <p:cond delay="1312"/>
                                          </p:stCondLst>
                                        </p:cTn>
                                        <p:tgtEl>
                                          <p:spTgt spid="3">
                                            <p:txEl>
                                              <p:pRg st="3" end="3"/>
                                            </p:txEl>
                                          </p:spTgt>
                                        </p:tgtEl>
                                      </p:cBhvr>
                                      <p:to x="100000" y="80000"/>
                                    </p:animScale>
                                    <p:animScale>
                                      <p:cBhvr>
                                        <p:cTn id="68" dur="166" decel="50000">
                                          <p:stCondLst>
                                            <p:cond delay="1338"/>
                                          </p:stCondLst>
                                        </p:cTn>
                                        <p:tgtEl>
                                          <p:spTgt spid="3">
                                            <p:txEl>
                                              <p:pRg st="3" end="3"/>
                                            </p:txEl>
                                          </p:spTgt>
                                        </p:tgtEl>
                                      </p:cBhvr>
                                      <p:to x="100000" y="100000"/>
                                    </p:animScale>
                                    <p:animScale>
                                      <p:cBhvr>
                                        <p:cTn id="69" dur="26">
                                          <p:stCondLst>
                                            <p:cond delay="1642"/>
                                          </p:stCondLst>
                                        </p:cTn>
                                        <p:tgtEl>
                                          <p:spTgt spid="3">
                                            <p:txEl>
                                              <p:pRg st="3" end="3"/>
                                            </p:txEl>
                                          </p:spTgt>
                                        </p:tgtEl>
                                      </p:cBhvr>
                                      <p:to x="100000" y="90000"/>
                                    </p:animScale>
                                    <p:animScale>
                                      <p:cBhvr>
                                        <p:cTn id="70" dur="166" decel="50000">
                                          <p:stCondLst>
                                            <p:cond delay="1668"/>
                                          </p:stCondLst>
                                        </p:cTn>
                                        <p:tgtEl>
                                          <p:spTgt spid="3">
                                            <p:txEl>
                                              <p:pRg st="3" end="3"/>
                                            </p:txEl>
                                          </p:spTgt>
                                        </p:tgtEl>
                                      </p:cBhvr>
                                      <p:to x="100000" y="100000"/>
                                    </p:animScale>
                                    <p:animScale>
                                      <p:cBhvr>
                                        <p:cTn id="71" dur="26">
                                          <p:stCondLst>
                                            <p:cond delay="1808"/>
                                          </p:stCondLst>
                                        </p:cTn>
                                        <p:tgtEl>
                                          <p:spTgt spid="3">
                                            <p:txEl>
                                              <p:pRg st="3" end="3"/>
                                            </p:txEl>
                                          </p:spTgt>
                                        </p:tgtEl>
                                      </p:cBhvr>
                                      <p:to x="100000" y="95000"/>
                                    </p:animScale>
                                    <p:animScale>
                                      <p:cBhvr>
                                        <p:cTn id="72" dur="166" decel="50000">
                                          <p:stCondLst>
                                            <p:cond delay="1834"/>
                                          </p:stCondLst>
                                        </p:cTn>
                                        <p:tgtEl>
                                          <p:spTgt spid="3">
                                            <p:txEl>
                                              <p:pRg st="3" end="3"/>
                                            </p:txEl>
                                          </p:spTgt>
                                        </p:tgtEl>
                                      </p:cBhvr>
                                      <p:to x="100000" y="100000"/>
                                    </p:animScale>
                                  </p:childTnLst>
                                </p:cTn>
                              </p:par>
                              <p:par>
                                <p:cTn id="73" presetID="26" presetClass="entr" presetSubtype="0" fill="hold" nodeType="withEffect">
                                  <p:stCondLst>
                                    <p:cond delay="0"/>
                                  </p:stCondLst>
                                  <p:childTnLst>
                                    <p:set>
                                      <p:cBhvr>
                                        <p:cTn id="74" dur="1" fill="hold">
                                          <p:stCondLst>
                                            <p:cond delay="0"/>
                                          </p:stCondLst>
                                        </p:cTn>
                                        <p:tgtEl>
                                          <p:spTgt spid="3">
                                            <p:txEl>
                                              <p:pRg st="4" end="4"/>
                                            </p:txEl>
                                          </p:spTgt>
                                        </p:tgtEl>
                                        <p:attrNameLst>
                                          <p:attrName>style.visibility</p:attrName>
                                        </p:attrNameLst>
                                      </p:cBhvr>
                                      <p:to>
                                        <p:strVal val="visible"/>
                                      </p:to>
                                    </p:set>
                                    <p:animEffect transition="in" filter="wipe(down)">
                                      <p:cBhvr>
                                        <p:cTn id="75" dur="580">
                                          <p:stCondLst>
                                            <p:cond delay="0"/>
                                          </p:stCondLst>
                                        </p:cTn>
                                        <p:tgtEl>
                                          <p:spTgt spid="3">
                                            <p:txEl>
                                              <p:pRg st="4" end="4"/>
                                            </p:txEl>
                                          </p:spTgt>
                                        </p:tgtEl>
                                      </p:cBhvr>
                                    </p:animEffect>
                                    <p:anim calcmode="lin" valueType="num">
                                      <p:cBhvr>
                                        <p:cTn id="76"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1" dur="26">
                                          <p:stCondLst>
                                            <p:cond delay="650"/>
                                          </p:stCondLst>
                                        </p:cTn>
                                        <p:tgtEl>
                                          <p:spTgt spid="3">
                                            <p:txEl>
                                              <p:pRg st="4" end="4"/>
                                            </p:txEl>
                                          </p:spTgt>
                                        </p:tgtEl>
                                      </p:cBhvr>
                                      <p:to x="100000" y="60000"/>
                                    </p:animScale>
                                    <p:animScale>
                                      <p:cBhvr>
                                        <p:cTn id="82" dur="166" decel="50000">
                                          <p:stCondLst>
                                            <p:cond delay="676"/>
                                          </p:stCondLst>
                                        </p:cTn>
                                        <p:tgtEl>
                                          <p:spTgt spid="3">
                                            <p:txEl>
                                              <p:pRg st="4" end="4"/>
                                            </p:txEl>
                                          </p:spTgt>
                                        </p:tgtEl>
                                      </p:cBhvr>
                                      <p:to x="100000" y="100000"/>
                                    </p:animScale>
                                    <p:animScale>
                                      <p:cBhvr>
                                        <p:cTn id="83" dur="26">
                                          <p:stCondLst>
                                            <p:cond delay="1312"/>
                                          </p:stCondLst>
                                        </p:cTn>
                                        <p:tgtEl>
                                          <p:spTgt spid="3">
                                            <p:txEl>
                                              <p:pRg st="4" end="4"/>
                                            </p:txEl>
                                          </p:spTgt>
                                        </p:tgtEl>
                                      </p:cBhvr>
                                      <p:to x="100000" y="80000"/>
                                    </p:animScale>
                                    <p:animScale>
                                      <p:cBhvr>
                                        <p:cTn id="84" dur="166" decel="50000">
                                          <p:stCondLst>
                                            <p:cond delay="1338"/>
                                          </p:stCondLst>
                                        </p:cTn>
                                        <p:tgtEl>
                                          <p:spTgt spid="3">
                                            <p:txEl>
                                              <p:pRg st="4" end="4"/>
                                            </p:txEl>
                                          </p:spTgt>
                                        </p:tgtEl>
                                      </p:cBhvr>
                                      <p:to x="100000" y="100000"/>
                                    </p:animScale>
                                    <p:animScale>
                                      <p:cBhvr>
                                        <p:cTn id="85" dur="26">
                                          <p:stCondLst>
                                            <p:cond delay="1642"/>
                                          </p:stCondLst>
                                        </p:cTn>
                                        <p:tgtEl>
                                          <p:spTgt spid="3">
                                            <p:txEl>
                                              <p:pRg st="4" end="4"/>
                                            </p:txEl>
                                          </p:spTgt>
                                        </p:tgtEl>
                                      </p:cBhvr>
                                      <p:to x="100000" y="90000"/>
                                    </p:animScale>
                                    <p:animScale>
                                      <p:cBhvr>
                                        <p:cTn id="86" dur="166" decel="50000">
                                          <p:stCondLst>
                                            <p:cond delay="1668"/>
                                          </p:stCondLst>
                                        </p:cTn>
                                        <p:tgtEl>
                                          <p:spTgt spid="3">
                                            <p:txEl>
                                              <p:pRg st="4" end="4"/>
                                            </p:txEl>
                                          </p:spTgt>
                                        </p:tgtEl>
                                      </p:cBhvr>
                                      <p:to x="100000" y="100000"/>
                                    </p:animScale>
                                    <p:animScale>
                                      <p:cBhvr>
                                        <p:cTn id="87" dur="26">
                                          <p:stCondLst>
                                            <p:cond delay="1808"/>
                                          </p:stCondLst>
                                        </p:cTn>
                                        <p:tgtEl>
                                          <p:spTgt spid="3">
                                            <p:txEl>
                                              <p:pRg st="4" end="4"/>
                                            </p:txEl>
                                          </p:spTgt>
                                        </p:tgtEl>
                                      </p:cBhvr>
                                      <p:to x="100000" y="95000"/>
                                    </p:animScale>
                                    <p:animScale>
                                      <p:cBhvr>
                                        <p:cTn id="88" dur="166" decel="50000">
                                          <p:stCondLst>
                                            <p:cond delay="1834"/>
                                          </p:stCondLst>
                                        </p:cTn>
                                        <p:tgtEl>
                                          <p:spTgt spid="3">
                                            <p:txEl>
                                              <p:pRg st="4" end="4"/>
                                            </p:txEl>
                                          </p:spTgt>
                                        </p:tgtEl>
                                      </p:cBhvr>
                                      <p:to x="100000" y="100000"/>
                                    </p:animScale>
                                  </p:childTnLst>
                                </p:cTn>
                              </p:par>
                              <p:par>
                                <p:cTn id="89" presetID="26" presetClass="entr" presetSubtype="0" fill="hold" nodeType="withEffect">
                                  <p:stCondLst>
                                    <p:cond delay="0"/>
                                  </p:stCondLst>
                                  <p:childTnLst>
                                    <p:set>
                                      <p:cBhvr>
                                        <p:cTn id="90" dur="1" fill="hold">
                                          <p:stCondLst>
                                            <p:cond delay="0"/>
                                          </p:stCondLst>
                                        </p:cTn>
                                        <p:tgtEl>
                                          <p:spTgt spid="3">
                                            <p:txEl>
                                              <p:pRg st="5" end="5"/>
                                            </p:txEl>
                                          </p:spTgt>
                                        </p:tgtEl>
                                        <p:attrNameLst>
                                          <p:attrName>style.visibility</p:attrName>
                                        </p:attrNameLst>
                                      </p:cBhvr>
                                      <p:to>
                                        <p:strVal val="visible"/>
                                      </p:to>
                                    </p:set>
                                    <p:animEffect transition="in" filter="wipe(down)">
                                      <p:cBhvr>
                                        <p:cTn id="91" dur="580">
                                          <p:stCondLst>
                                            <p:cond delay="0"/>
                                          </p:stCondLst>
                                        </p:cTn>
                                        <p:tgtEl>
                                          <p:spTgt spid="3">
                                            <p:txEl>
                                              <p:pRg st="5" end="5"/>
                                            </p:txEl>
                                          </p:spTgt>
                                        </p:tgtEl>
                                      </p:cBhvr>
                                    </p:animEffect>
                                    <p:anim calcmode="lin" valueType="num">
                                      <p:cBhvr>
                                        <p:cTn id="92"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3"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4"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5"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6"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7" dur="26">
                                          <p:stCondLst>
                                            <p:cond delay="650"/>
                                          </p:stCondLst>
                                        </p:cTn>
                                        <p:tgtEl>
                                          <p:spTgt spid="3">
                                            <p:txEl>
                                              <p:pRg st="5" end="5"/>
                                            </p:txEl>
                                          </p:spTgt>
                                        </p:tgtEl>
                                      </p:cBhvr>
                                      <p:to x="100000" y="60000"/>
                                    </p:animScale>
                                    <p:animScale>
                                      <p:cBhvr>
                                        <p:cTn id="98" dur="166" decel="50000">
                                          <p:stCondLst>
                                            <p:cond delay="676"/>
                                          </p:stCondLst>
                                        </p:cTn>
                                        <p:tgtEl>
                                          <p:spTgt spid="3">
                                            <p:txEl>
                                              <p:pRg st="5" end="5"/>
                                            </p:txEl>
                                          </p:spTgt>
                                        </p:tgtEl>
                                      </p:cBhvr>
                                      <p:to x="100000" y="100000"/>
                                    </p:animScale>
                                    <p:animScale>
                                      <p:cBhvr>
                                        <p:cTn id="99" dur="26">
                                          <p:stCondLst>
                                            <p:cond delay="1312"/>
                                          </p:stCondLst>
                                        </p:cTn>
                                        <p:tgtEl>
                                          <p:spTgt spid="3">
                                            <p:txEl>
                                              <p:pRg st="5" end="5"/>
                                            </p:txEl>
                                          </p:spTgt>
                                        </p:tgtEl>
                                      </p:cBhvr>
                                      <p:to x="100000" y="80000"/>
                                    </p:animScale>
                                    <p:animScale>
                                      <p:cBhvr>
                                        <p:cTn id="100" dur="166" decel="50000">
                                          <p:stCondLst>
                                            <p:cond delay="1338"/>
                                          </p:stCondLst>
                                        </p:cTn>
                                        <p:tgtEl>
                                          <p:spTgt spid="3">
                                            <p:txEl>
                                              <p:pRg st="5" end="5"/>
                                            </p:txEl>
                                          </p:spTgt>
                                        </p:tgtEl>
                                      </p:cBhvr>
                                      <p:to x="100000" y="100000"/>
                                    </p:animScale>
                                    <p:animScale>
                                      <p:cBhvr>
                                        <p:cTn id="101" dur="26">
                                          <p:stCondLst>
                                            <p:cond delay="1642"/>
                                          </p:stCondLst>
                                        </p:cTn>
                                        <p:tgtEl>
                                          <p:spTgt spid="3">
                                            <p:txEl>
                                              <p:pRg st="5" end="5"/>
                                            </p:txEl>
                                          </p:spTgt>
                                        </p:tgtEl>
                                      </p:cBhvr>
                                      <p:to x="100000" y="90000"/>
                                    </p:animScale>
                                    <p:animScale>
                                      <p:cBhvr>
                                        <p:cTn id="102" dur="166" decel="50000">
                                          <p:stCondLst>
                                            <p:cond delay="1668"/>
                                          </p:stCondLst>
                                        </p:cTn>
                                        <p:tgtEl>
                                          <p:spTgt spid="3">
                                            <p:txEl>
                                              <p:pRg st="5" end="5"/>
                                            </p:txEl>
                                          </p:spTgt>
                                        </p:tgtEl>
                                      </p:cBhvr>
                                      <p:to x="100000" y="100000"/>
                                    </p:animScale>
                                    <p:animScale>
                                      <p:cBhvr>
                                        <p:cTn id="103" dur="26">
                                          <p:stCondLst>
                                            <p:cond delay="1808"/>
                                          </p:stCondLst>
                                        </p:cTn>
                                        <p:tgtEl>
                                          <p:spTgt spid="3">
                                            <p:txEl>
                                              <p:pRg st="5" end="5"/>
                                            </p:txEl>
                                          </p:spTgt>
                                        </p:tgtEl>
                                      </p:cBhvr>
                                      <p:to x="100000" y="95000"/>
                                    </p:animScale>
                                    <p:animScale>
                                      <p:cBhvr>
                                        <p:cTn id="104" dur="166" decel="50000">
                                          <p:stCondLst>
                                            <p:cond delay="1834"/>
                                          </p:stCondLst>
                                        </p:cTn>
                                        <p:tgtEl>
                                          <p:spTgt spid="3">
                                            <p:txEl>
                                              <p:pRg st="5" end="5"/>
                                            </p:txEl>
                                          </p:spTgt>
                                        </p:tgtEl>
                                      </p:cBhvr>
                                      <p:to x="100000" y="100000"/>
                                    </p:animScale>
                                  </p:childTnLst>
                                </p:cTn>
                              </p:par>
                              <p:par>
                                <p:cTn id="105" presetID="26" presetClass="entr" presetSubtype="0" fill="hold" nodeType="withEffect">
                                  <p:stCondLst>
                                    <p:cond delay="0"/>
                                  </p:stCondLst>
                                  <p:childTnLst>
                                    <p:set>
                                      <p:cBhvr>
                                        <p:cTn id="106" dur="1" fill="hold">
                                          <p:stCondLst>
                                            <p:cond delay="0"/>
                                          </p:stCondLst>
                                        </p:cTn>
                                        <p:tgtEl>
                                          <p:spTgt spid="3">
                                            <p:txEl>
                                              <p:pRg st="6" end="6"/>
                                            </p:txEl>
                                          </p:spTgt>
                                        </p:tgtEl>
                                        <p:attrNameLst>
                                          <p:attrName>style.visibility</p:attrName>
                                        </p:attrNameLst>
                                      </p:cBhvr>
                                      <p:to>
                                        <p:strVal val="visible"/>
                                      </p:to>
                                    </p:set>
                                    <p:animEffect transition="in" filter="wipe(down)">
                                      <p:cBhvr>
                                        <p:cTn id="107" dur="580">
                                          <p:stCondLst>
                                            <p:cond delay="0"/>
                                          </p:stCondLst>
                                        </p:cTn>
                                        <p:tgtEl>
                                          <p:spTgt spid="3">
                                            <p:txEl>
                                              <p:pRg st="6" end="6"/>
                                            </p:txEl>
                                          </p:spTgt>
                                        </p:tgtEl>
                                      </p:cBhvr>
                                    </p:animEffect>
                                    <p:anim calcmode="lin" valueType="num">
                                      <p:cBhvr>
                                        <p:cTn id="108"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9"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10"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11"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12"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13" dur="26">
                                          <p:stCondLst>
                                            <p:cond delay="650"/>
                                          </p:stCondLst>
                                        </p:cTn>
                                        <p:tgtEl>
                                          <p:spTgt spid="3">
                                            <p:txEl>
                                              <p:pRg st="6" end="6"/>
                                            </p:txEl>
                                          </p:spTgt>
                                        </p:tgtEl>
                                      </p:cBhvr>
                                      <p:to x="100000" y="60000"/>
                                    </p:animScale>
                                    <p:animScale>
                                      <p:cBhvr>
                                        <p:cTn id="114" dur="166" decel="50000">
                                          <p:stCondLst>
                                            <p:cond delay="676"/>
                                          </p:stCondLst>
                                        </p:cTn>
                                        <p:tgtEl>
                                          <p:spTgt spid="3">
                                            <p:txEl>
                                              <p:pRg st="6" end="6"/>
                                            </p:txEl>
                                          </p:spTgt>
                                        </p:tgtEl>
                                      </p:cBhvr>
                                      <p:to x="100000" y="100000"/>
                                    </p:animScale>
                                    <p:animScale>
                                      <p:cBhvr>
                                        <p:cTn id="115" dur="26">
                                          <p:stCondLst>
                                            <p:cond delay="1312"/>
                                          </p:stCondLst>
                                        </p:cTn>
                                        <p:tgtEl>
                                          <p:spTgt spid="3">
                                            <p:txEl>
                                              <p:pRg st="6" end="6"/>
                                            </p:txEl>
                                          </p:spTgt>
                                        </p:tgtEl>
                                      </p:cBhvr>
                                      <p:to x="100000" y="80000"/>
                                    </p:animScale>
                                    <p:animScale>
                                      <p:cBhvr>
                                        <p:cTn id="116" dur="166" decel="50000">
                                          <p:stCondLst>
                                            <p:cond delay="1338"/>
                                          </p:stCondLst>
                                        </p:cTn>
                                        <p:tgtEl>
                                          <p:spTgt spid="3">
                                            <p:txEl>
                                              <p:pRg st="6" end="6"/>
                                            </p:txEl>
                                          </p:spTgt>
                                        </p:tgtEl>
                                      </p:cBhvr>
                                      <p:to x="100000" y="100000"/>
                                    </p:animScale>
                                    <p:animScale>
                                      <p:cBhvr>
                                        <p:cTn id="117" dur="26">
                                          <p:stCondLst>
                                            <p:cond delay="1642"/>
                                          </p:stCondLst>
                                        </p:cTn>
                                        <p:tgtEl>
                                          <p:spTgt spid="3">
                                            <p:txEl>
                                              <p:pRg st="6" end="6"/>
                                            </p:txEl>
                                          </p:spTgt>
                                        </p:tgtEl>
                                      </p:cBhvr>
                                      <p:to x="100000" y="90000"/>
                                    </p:animScale>
                                    <p:animScale>
                                      <p:cBhvr>
                                        <p:cTn id="118" dur="166" decel="50000">
                                          <p:stCondLst>
                                            <p:cond delay="1668"/>
                                          </p:stCondLst>
                                        </p:cTn>
                                        <p:tgtEl>
                                          <p:spTgt spid="3">
                                            <p:txEl>
                                              <p:pRg st="6" end="6"/>
                                            </p:txEl>
                                          </p:spTgt>
                                        </p:tgtEl>
                                      </p:cBhvr>
                                      <p:to x="100000" y="100000"/>
                                    </p:animScale>
                                    <p:animScale>
                                      <p:cBhvr>
                                        <p:cTn id="119" dur="26">
                                          <p:stCondLst>
                                            <p:cond delay="1808"/>
                                          </p:stCondLst>
                                        </p:cTn>
                                        <p:tgtEl>
                                          <p:spTgt spid="3">
                                            <p:txEl>
                                              <p:pRg st="6" end="6"/>
                                            </p:txEl>
                                          </p:spTgt>
                                        </p:tgtEl>
                                      </p:cBhvr>
                                      <p:to x="100000" y="95000"/>
                                    </p:animScale>
                                    <p:animScale>
                                      <p:cBhvr>
                                        <p:cTn id="120" dur="166" decel="50000">
                                          <p:stCondLst>
                                            <p:cond delay="1834"/>
                                          </p:stCondLst>
                                        </p:cTn>
                                        <p:tgtEl>
                                          <p:spTgt spid="3">
                                            <p:txEl>
                                              <p:pRg st="6" end="6"/>
                                            </p:txEl>
                                          </p:spTgt>
                                        </p:tgtEl>
                                      </p:cBhvr>
                                      <p:to x="100000" y="100000"/>
                                    </p:animScale>
                                  </p:childTnLst>
                                </p:cTn>
                              </p:par>
                              <p:par>
                                <p:cTn id="121" presetID="26" presetClass="entr" presetSubtype="0" fill="hold" nodeType="withEffect">
                                  <p:stCondLst>
                                    <p:cond delay="0"/>
                                  </p:stCondLst>
                                  <p:childTnLst>
                                    <p:set>
                                      <p:cBhvr>
                                        <p:cTn id="122" dur="1" fill="hold">
                                          <p:stCondLst>
                                            <p:cond delay="0"/>
                                          </p:stCondLst>
                                        </p:cTn>
                                        <p:tgtEl>
                                          <p:spTgt spid="3">
                                            <p:txEl>
                                              <p:pRg st="7" end="7"/>
                                            </p:txEl>
                                          </p:spTgt>
                                        </p:tgtEl>
                                        <p:attrNameLst>
                                          <p:attrName>style.visibility</p:attrName>
                                        </p:attrNameLst>
                                      </p:cBhvr>
                                      <p:to>
                                        <p:strVal val="visible"/>
                                      </p:to>
                                    </p:set>
                                    <p:animEffect transition="in" filter="wipe(down)">
                                      <p:cBhvr>
                                        <p:cTn id="123" dur="580">
                                          <p:stCondLst>
                                            <p:cond delay="0"/>
                                          </p:stCondLst>
                                        </p:cTn>
                                        <p:tgtEl>
                                          <p:spTgt spid="3">
                                            <p:txEl>
                                              <p:pRg st="7" end="7"/>
                                            </p:txEl>
                                          </p:spTgt>
                                        </p:tgtEl>
                                      </p:cBhvr>
                                    </p:animEffect>
                                    <p:anim calcmode="lin" valueType="num">
                                      <p:cBhvr>
                                        <p:cTn id="124"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29" dur="26">
                                          <p:stCondLst>
                                            <p:cond delay="650"/>
                                          </p:stCondLst>
                                        </p:cTn>
                                        <p:tgtEl>
                                          <p:spTgt spid="3">
                                            <p:txEl>
                                              <p:pRg st="7" end="7"/>
                                            </p:txEl>
                                          </p:spTgt>
                                        </p:tgtEl>
                                      </p:cBhvr>
                                      <p:to x="100000" y="60000"/>
                                    </p:animScale>
                                    <p:animScale>
                                      <p:cBhvr>
                                        <p:cTn id="130" dur="166" decel="50000">
                                          <p:stCondLst>
                                            <p:cond delay="676"/>
                                          </p:stCondLst>
                                        </p:cTn>
                                        <p:tgtEl>
                                          <p:spTgt spid="3">
                                            <p:txEl>
                                              <p:pRg st="7" end="7"/>
                                            </p:txEl>
                                          </p:spTgt>
                                        </p:tgtEl>
                                      </p:cBhvr>
                                      <p:to x="100000" y="100000"/>
                                    </p:animScale>
                                    <p:animScale>
                                      <p:cBhvr>
                                        <p:cTn id="131" dur="26">
                                          <p:stCondLst>
                                            <p:cond delay="1312"/>
                                          </p:stCondLst>
                                        </p:cTn>
                                        <p:tgtEl>
                                          <p:spTgt spid="3">
                                            <p:txEl>
                                              <p:pRg st="7" end="7"/>
                                            </p:txEl>
                                          </p:spTgt>
                                        </p:tgtEl>
                                      </p:cBhvr>
                                      <p:to x="100000" y="80000"/>
                                    </p:animScale>
                                    <p:animScale>
                                      <p:cBhvr>
                                        <p:cTn id="132" dur="166" decel="50000">
                                          <p:stCondLst>
                                            <p:cond delay="1338"/>
                                          </p:stCondLst>
                                        </p:cTn>
                                        <p:tgtEl>
                                          <p:spTgt spid="3">
                                            <p:txEl>
                                              <p:pRg st="7" end="7"/>
                                            </p:txEl>
                                          </p:spTgt>
                                        </p:tgtEl>
                                      </p:cBhvr>
                                      <p:to x="100000" y="100000"/>
                                    </p:animScale>
                                    <p:animScale>
                                      <p:cBhvr>
                                        <p:cTn id="133" dur="26">
                                          <p:stCondLst>
                                            <p:cond delay="1642"/>
                                          </p:stCondLst>
                                        </p:cTn>
                                        <p:tgtEl>
                                          <p:spTgt spid="3">
                                            <p:txEl>
                                              <p:pRg st="7" end="7"/>
                                            </p:txEl>
                                          </p:spTgt>
                                        </p:tgtEl>
                                      </p:cBhvr>
                                      <p:to x="100000" y="90000"/>
                                    </p:animScale>
                                    <p:animScale>
                                      <p:cBhvr>
                                        <p:cTn id="134" dur="166" decel="50000">
                                          <p:stCondLst>
                                            <p:cond delay="1668"/>
                                          </p:stCondLst>
                                        </p:cTn>
                                        <p:tgtEl>
                                          <p:spTgt spid="3">
                                            <p:txEl>
                                              <p:pRg st="7" end="7"/>
                                            </p:txEl>
                                          </p:spTgt>
                                        </p:tgtEl>
                                      </p:cBhvr>
                                      <p:to x="100000" y="100000"/>
                                    </p:animScale>
                                    <p:animScale>
                                      <p:cBhvr>
                                        <p:cTn id="135" dur="26">
                                          <p:stCondLst>
                                            <p:cond delay="1808"/>
                                          </p:stCondLst>
                                        </p:cTn>
                                        <p:tgtEl>
                                          <p:spTgt spid="3">
                                            <p:txEl>
                                              <p:pRg st="7" end="7"/>
                                            </p:txEl>
                                          </p:spTgt>
                                        </p:tgtEl>
                                      </p:cBhvr>
                                      <p:to x="100000" y="95000"/>
                                    </p:animScale>
                                    <p:animScale>
                                      <p:cBhvr>
                                        <p:cTn id="136"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591</TotalTime>
  <Words>1650</Words>
  <Application>Microsoft Office PowerPoint</Application>
  <PresentationFormat>On-screen Show (4:3)</PresentationFormat>
  <Paragraphs>83</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Constantia</vt:lpstr>
      <vt:lpstr>Times New Roman</vt:lpstr>
      <vt:lpstr>Wingdings</vt:lpstr>
      <vt:lpstr>Wingdings 2</vt:lpstr>
      <vt:lpstr>Flow</vt:lpstr>
      <vt:lpstr>Career Interest and Technology</vt:lpstr>
      <vt:lpstr>Career Pursuit </vt:lpstr>
      <vt:lpstr>Primary technology in three years</vt:lpstr>
      <vt:lpstr>Continuation… </vt:lpstr>
      <vt:lpstr>Other Technologies in Ten Years </vt:lpstr>
      <vt:lpstr>Continuation…</vt:lpstr>
      <vt:lpstr>Continuation…</vt:lpstr>
      <vt:lpstr>Most Useful Social Media</vt:lpstr>
      <vt:lpstr>Continuation… </vt:lpstr>
      <vt:lpstr>Preparation for the technology revolution through;</vt:lpstr>
      <vt:lpstr>Continuation…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Interest and Technology</dc:title>
  <dc:creator>Kevin</dc:creator>
  <cp:lastModifiedBy>HP</cp:lastModifiedBy>
  <cp:revision>56</cp:revision>
  <dcterms:created xsi:type="dcterms:W3CDTF">2020-12-14T22:27:22Z</dcterms:created>
  <dcterms:modified xsi:type="dcterms:W3CDTF">2020-12-17T01:06:19Z</dcterms:modified>
</cp:coreProperties>
</file>